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58" r:id="rId2"/>
    <p:sldId id="362" r:id="rId3"/>
    <p:sldId id="393" r:id="rId4"/>
    <p:sldId id="425" r:id="rId5"/>
    <p:sldId id="385" r:id="rId6"/>
    <p:sldId id="395" r:id="rId7"/>
    <p:sldId id="387" r:id="rId8"/>
    <p:sldId id="441" r:id="rId9"/>
    <p:sldId id="442" r:id="rId10"/>
    <p:sldId id="437" r:id="rId11"/>
    <p:sldId id="426" r:id="rId12"/>
    <p:sldId id="389" r:id="rId13"/>
    <p:sldId id="428" r:id="rId14"/>
    <p:sldId id="429" r:id="rId15"/>
    <p:sldId id="430" r:id="rId16"/>
    <p:sldId id="431" r:id="rId17"/>
    <p:sldId id="436" r:id="rId18"/>
    <p:sldId id="432" r:id="rId19"/>
    <p:sldId id="420" r:id="rId20"/>
    <p:sldId id="423" r:id="rId21"/>
    <p:sldId id="421" r:id="rId22"/>
    <p:sldId id="424" r:id="rId23"/>
    <p:sldId id="412" r:id="rId24"/>
    <p:sldId id="418" r:id="rId25"/>
    <p:sldId id="414" r:id="rId26"/>
    <p:sldId id="439" r:id="rId27"/>
    <p:sldId id="440" r:id="rId28"/>
    <p:sldId id="443" r:id="rId29"/>
    <p:sldId id="444" r:id="rId30"/>
    <p:sldId id="438" r:id="rId31"/>
    <p:sldId id="390" r:id="rId32"/>
    <p:sldId id="402" r:id="rId33"/>
    <p:sldId id="433" r:id="rId34"/>
    <p:sldId id="434" r:id="rId35"/>
    <p:sldId id="435" r:id="rId36"/>
    <p:sldId id="404" r:id="rId37"/>
    <p:sldId id="35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CC"/>
    <a:srgbClr val="00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8757" autoAdjust="0"/>
  </p:normalViewPr>
  <p:slideViewPr>
    <p:cSldViewPr>
      <p:cViewPr>
        <p:scale>
          <a:sx n="60" d="100"/>
          <a:sy n="60" d="100"/>
        </p:scale>
        <p:origin x="-1656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CB892-4921-4079-9030-C56E34863AF8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F859F-28F3-49FF-9A3B-BD890C859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25725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38355-E77B-450E-BE40-BA217267A602}" type="datetimeFigureOut">
              <a:rPr lang="en-US" smtClean="0"/>
              <a:pPr/>
              <a:t>4/24/2021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A4BF5-14D2-48FE-A81E-15FC521F3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288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711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711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8672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711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2707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2707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711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672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711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672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672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7116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672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6729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8672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86729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86729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86729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86729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86729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86729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8672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7116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67723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67723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7116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7116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7116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2707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8672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8672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8672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8672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6772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4BF5-14D2-48FE-A81E-15FC521F31B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672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7/30/2017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thecontentstartup.com/what-are-the-phases-of-a-startup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rtupcommons.org/what-is-startup-ecosystem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tartupcommons.org/what-is-startup-ecosystem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property mortg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57224" y="2000240"/>
            <a:ext cx="7429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99"/>
                </a:solidFill>
              </a:rPr>
              <a:t>Webinar </a:t>
            </a:r>
          </a:p>
          <a:p>
            <a:pPr algn="ctr"/>
            <a:r>
              <a:rPr lang="en-US" sz="2800" b="1" dirty="0" err="1" smtClean="0">
                <a:solidFill>
                  <a:srgbClr val="003399"/>
                </a:solidFill>
              </a:rPr>
              <a:t>organised</a:t>
            </a:r>
            <a:r>
              <a:rPr lang="en-US" sz="2800" b="1" dirty="0" smtClean="0">
                <a:solidFill>
                  <a:srgbClr val="003399"/>
                </a:solidFill>
              </a:rPr>
              <a:t> by</a:t>
            </a:r>
          </a:p>
          <a:p>
            <a:pPr algn="ctr"/>
            <a:r>
              <a:rPr lang="en-US" sz="2800" b="1" dirty="0" smtClean="0">
                <a:solidFill>
                  <a:srgbClr val="003399"/>
                </a:solidFill>
              </a:rPr>
              <a:t>Loreto College, Kolkata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1472" y="642918"/>
            <a:ext cx="7860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3399"/>
                </a:solidFill>
              </a:rPr>
              <a:t>Introduction to Startups</a:t>
            </a:r>
            <a:endParaRPr lang="en-US" sz="4000" b="1" dirty="0">
              <a:solidFill>
                <a:srgbClr val="003399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136525"/>
            <a:ext cx="9182100" cy="24447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31173" y="6547412"/>
            <a:ext cx="9182100" cy="24447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14546" y="5410200"/>
            <a:ext cx="464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3399"/>
                </a:solidFill>
              </a:rPr>
              <a:t>Dr. </a:t>
            </a:r>
            <a:r>
              <a:rPr lang="en-US" sz="2800" b="1" dirty="0" err="1" smtClean="0">
                <a:solidFill>
                  <a:srgbClr val="003399"/>
                </a:solidFill>
              </a:rPr>
              <a:t>Kalpeshkumar</a:t>
            </a:r>
            <a:r>
              <a:rPr lang="en-US" sz="2800" b="1" dirty="0" smtClean="0">
                <a:solidFill>
                  <a:srgbClr val="003399"/>
                </a:solidFill>
              </a:rPr>
              <a:t> L Gupta</a:t>
            </a:r>
          </a:p>
          <a:p>
            <a:pPr algn="ctr"/>
            <a:r>
              <a:rPr lang="en-US" sz="2000" dirty="0" smtClean="0">
                <a:solidFill>
                  <a:srgbClr val="003399"/>
                </a:solidFill>
              </a:rPr>
              <a:t>Associate Professor of Law, </a:t>
            </a:r>
            <a:r>
              <a:rPr lang="en-US" sz="2000" dirty="0" err="1" smtClean="0">
                <a:solidFill>
                  <a:srgbClr val="003399"/>
                </a:solidFill>
              </a:rPr>
              <a:t>Parul</a:t>
            </a:r>
            <a:r>
              <a:rPr lang="en-US" sz="2000" dirty="0" smtClean="0">
                <a:solidFill>
                  <a:srgbClr val="003399"/>
                </a:solidFill>
              </a:rPr>
              <a:t> University &amp; Founder of </a:t>
            </a:r>
            <a:r>
              <a:rPr lang="en-US" sz="2000" dirty="0" err="1" smtClean="0">
                <a:solidFill>
                  <a:srgbClr val="003399"/>
                </a:solidFill>
              </a:rPr>
              <a:t>ProBono</a:t>
            </a:r>
            <a:r>
              <a:rPr lang="en-US" sz="2000" dirty="0" smtClean="0">
                <a:solidFill>
                  <a:srgbClr val="003399"/>
                </a:solidFill>
              </a:rPr>
              <a:t> India, Legal Startups</a:t>
            </a:r>
          </a:p>
          <a:p>
            <a:pPr algn="ctr"/>
            <a:r>
              <a:rPr lang="en-US" sz="2000" dirty="0" smtClean="0">
                <a:solidFill>
                  <a:srgbClr val="003399"/>
                </a:solidFill>
              </a:rPr>
              <a:t>www.legalstartups.info</a:t>
            </a:r>
            <a:endParaRPr lang="en-US" sz="2000" dirty="0">
              <a:solidFill>
                <a:srgbClr val="003399"/>
              </a:solidFill>
            </a:endParaRPr>
          </a:p>
        </p:txBody>
      </p:sp>
      <p:pic>
        <p:nvPicPr>
          <p:cNvPr id="56323" name="Picture 3" descr="C:\Users\Kalpesh\Desktop\download.png"/>
          <p:cNvPicPr>
            <a:picLocks noChangeAspect="1" noChangeArrowheads="1"/>
          </p:cNvPicPr>
          <p:nvPr/>
        </p:nvPicPr>
        <p:blipFill>
          <a:blip r:embed="rId2"/>
          <a:srcRect l="8853" r="8853"/>
          <a:stretch>
            <a:fillRect/>
          </a:stretch>
        </p:blipFill>
        <p:spPr bwMode="auto">
          <a:xfrm>
            <a:off x="3214678" y="4442124"/>
            <a:ext cx="2643206" cy="100921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625765" y="3786190"/>
            <a:ext cx="1946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3399"/>
                </a:solidFill>
              </a:rPr>
              <a:t>April 24, 2021</a:t>
            </a:r>
            <a:endParaRPr lang="en-US" sz="24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51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7152" y="252049"/>
            <a:ext cx="768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Stages of Startup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  <p:pic>
        <p:nvPicPr>
          <p:cNvPr id="92162" name="Picture 2" descr="What are the phases of a startup - Content Startu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3894" y="1071546"/>
            <a:ext cx="5442895" cy="4572032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357422" y="6143644"/>
            <a:ext cx="55007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smtClean="0">
                <a:latin typeface="Garamond" pitchFamily="18" charset="0"/>
                <a:hlinkClick r:id="rId4"/>
              </a:rPr>
              <a:t>https://www.thecontentstartup.com/what-are-the-phases-of-a-startup/</a:t>
            </a:r>
            <a:endParaRPr lang="en-IN" sz="12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2976" y="3120094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2. What is the need of Startup?</a:t>
            </a:r>
            <a:endParaRPr lang="en-US" sz="28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  <p:pic>
        <p:nvPicPr>
          <p:cNvPr id="7" name="Picture 2" descr="Idea Bulb Sticker - Just Stickers : Just Stick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643050"/>
            <a:ext cx="1285884" cy="1285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350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85786" y="928670"/>
            <a:ext cx="72152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IN" sz="2400" dirty="0" smtClean="0">
                <a:latin typeface="Garamond" pitchFamily="18" charset="0"/>
              </a:rPr>
              <a:t>Problem solving</a:t>
            </a:r>
          </a:p>
          <a:p>
            <a:pPr marL="342900" indent="-342900">
              <a:buAutoNum type="arabicPeriod"/>
            </a:pPr>
            <a:r>
              <a:rPr lang="en-IN" sz="2400" dirty="0" smtClean="0">
                <a:latin typeface="Garamond" pitchFamily="18" charset="0"/>
              </a:rPr>
              <a:t>Innovative approach</a:t>
            </a:r>
          </a:p>
          <a:p>
            <a:pPr marL="342900" indent="-342900">
              <a:buAutoNum type="arabicPeriod"/>
            </a:pPr>
            <a:r>
              <a:rPr lang="en-IN" sz="2400" dirty="0" smtClean="0">
                <a:latin typeface="Garamond" pitchFamily="18" charset="0"/>
              </a:rPr>
              <a:t>Economic Development</a:t>
            </a:r>
          </a:p>
          <a:p>
            <a:pPr marL="342900" indent="-342900">
              <a:buAutoNum type="arabicPeriod"/>
            </a:pPr>
            <a:r>
              <a:rPr lang="en-IN" sz="2400" dirty="0" smtClean="0">
                <a:latin typeface="Garamond" pitchFamily="18" charset="0"/>
              </a:rPr>
              <a:t>Generation of Employment</a:t>
            </a:r>
            <a:endParaRPr lang="en-IN" sz="2400" dirty="0">
              <a:latin typeface="Garamon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  <p:sp>
        <p:nvSpPr>
          <p:cNvPr id="12" name="Rectangle 11"/>
          <p:cNvSpPr/>
          <p:nvPr/>
        </p:nvSpPr>
        <p:spPr>
          <a:xfrm>
            <a:off x="777152" y="252049"/>
            <a:ext cx="768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Need of Startup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5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2976" y="3262970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3. What Startup succeed?</a:t>
            </a:r>
            <a:endParaRPr lang="en-US" sz="28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  <p:pic>
        <p:nvPicPr>
          <p:cNvPr id="7" name="Picture 2" descr="Idea Bulb Sticker - Just Stickers : Just Stick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928802"/>
            <a:ext cx="1285884" cy="1285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350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71604" y="2643182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 smtClean="0"/>
              <a:t>Why </a:t>
            </a:r>
            <a:r>
              <a:rPr lang="en-IN" sz="4000" b="1" dirty="0" err="1" smtClean="0"/>
              <a:t>startup</a:t>
            </a:r>
            <a:r>
              <a:rPr lang="en-IN" sz="4000" b="1" dirty="0" smtClean="0"/>
              <a:t> succeed?</a:t>
            </a:r>
            <a:endParaRPr lang="en-IN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r="4889"/>
          <a:stretch>
            <a:fillRect/>
          </a:stretch>
        </p:blipFill>
        <p:spPr bwMode="auto">
          <a:xfrm>
            <a:off x="376703" y="857256"/>
            <a:ext cx="8338701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642910" y="5929330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 :- https://www.youtube.com/watch?v=bNpx7gpSqbY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369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71604" y="2643182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 smtClean="0"/>
              <a:t>Why </a:t>
            </a:r>
            <a:r>
              <a:rPr lang="en-IN" sz="4000" b="1" dirty="0" err="1" smtClean="0"/>
              <a:t>startup</a:t>
            </a:r>
            <a:r>
              <a:rPr lang="en-IN" sz="4000" b="1" dirty="0" smtClean="0"/>
              <a:t> succeed?</a:t>
            </a:r>
            <a:endParaRPr lang="en-IN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  <p:pic>
        <p:nvPicPr>
          <p:cNvPr id="4098" name="Picture 2" descr="The single biggest reason why startups succeed - Idea to Value"/>
          <p:cNvPicPr>
            <a:picLocks noChangeAspect="1" noChangeArrowheads="1"/>
          </p:cNvPicPr>
          <p:nvPr/>
        </p:nvPicPr>
        <p:blipFill>
          <a:blip r:embed="rId3"/>
          <a:srcRect r="5405"/>
          <a:stretch>
            <a:fillRect/>
          </a:stretch>
        </p:blipFill>
        <p:spPr bwMode="auto">
          <a:xfrm>
            <a:off x="571472" y="1071546"/>
            <a:ext cx="8082407" cy="407196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500166" y="6509587"/>
            <a:ext cx="6858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https://www.ted.com/talks/bill_gross_the_single_biggest_reason_why_start_ups_succeed?language=en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1357290" y="5357826"/>
            <a:ext cx="6858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smtClean="0"/>
              <a:t>Findings by Bill Gross – </a:t>
            </a:r>
            <a:r>
              <a:rPr lang="en-US" sz="1500" b="1" dirty="0" smtClean="0"/>
              <a:t>“Why Startup Succeed”</a:t>
            </a:r>
            <a:endParaRPr lang="en-US" sz="1500" b="1" dirty="0"/>
          </a:p>
        </p:txBody>
      </p:sp>
    </p:spTree>
    <p:extLst>
      <p:ext uri="{BB962C8B-B14F-4D97-AF65-F5344CB8AC3E}">
        <p14:creationId xmlns="" xmlns:p14="http://schemas.microsoft.com/office/powerpoint/2010/main" val="20369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2976" y="3071810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4. Types of Entrepreneurship</a:t>
            </a:r>
            <a:endParaRPr lang="en-US" sz="28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  <p:pic>
        <p:nvPicPr>
          <p:cNvPr id="7" name="Picture 2" descr="Idea Bulb Sticker - Just Stickers : Just Stick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643050"/>
            <a:ext cx="1285884" cy="1285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350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7153" y="936480"/>
            <a:ext cx="7500938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dirty="0" smtClean="0">
                <a:latin typeface="Garamond" pitchFamily="18" charset="0"/>
              </a:rPr>
              <a:t>Entrepreneurship</a:t>
            </a:r>
          </a:p>
          <a:p>
            <a:pPr algn="just"/>
            <a:r>
              <a:rPr lang="en-IN" sz="2400" dirty="0" smtClean="0">
                <a:latin typeface="Garamond" pitchFamily="18" charset="0"/>
              </a:rPr>
              <a:t>Social Entrepreneurship</a:t>
            </a:r>
          </a:p>
          <a:p>
            <a:pPr algn="just"/>
            <a:endParaRPr lang="en-IN" sz="2400" dirty="0" smtClean="0">
              <a:latin typeface="Garamond" pitchFamily="18" charset="0"/>
            </a:endParaRPr>
          </a:p>
          <a:p>
            <a:pPr algn="just"/>
            <a:endParaRPr lang="en-IN" sz="2400" dirty="0" smtClean="0">
              <a:latin typeface="Garamond" pitchFamily="18" charset="0"/>
            </a:endParaRPr>
          </a:p>
          <a:p>
            <a:pPr algn="just"/>
            <a:r>
              <a:rPr lang="en-IN" sz="2400" u="sng" dirty="0" smtClean="0">
                <a:latin typeface="Garamond" pitchFamily="18" charset="0"/>
              </a:rPr>
              <a:t>Various other terms</a:t>
            </a:r>
          </a:p>
          <a:p>
            <a:pPr algn="just"/>
            <a:endParaRPr lang="en-IN" sz="2400" dirty="0" smtClean="0">
              <a:latin typeface="Garamond" pitchFamily="18" charset="0"/>
            </a:endParaRPr>
          </a:p>
          <a:p>
            <a:pPr algn="just"/>
            <a:r>
              <a:rPr lang="en-IN" sz="2400" dirty="0" smtClean="0">
                <a:latin typeface="Garamond" pitchFamily="18" charset="0"/>
              </a:rPr>
              <a:t>Social Entrepreneur</a:t>
            </a:r>
          </a:p>
          <a:p>
            <a:pPr algn="just"/>
            <a:r>
              <a:rPr lang="en-IN" sz="2400" dirty="0" err="1" smtClean="0">
                <a:latin typeface="Garamond" pitchFamily="18" charset="0"/>
              </a:rPr>
              <a:t>Womenpreneur</a:t>
            </a:r>
            <a:endParaRPr lang="en-IN" sz="2400" dirty="0" smtClean="0">
              <a:latin typeface="Garamond" pitchFamily="18" charset="0"/>
            </a:endParaRPr>
          </a:p>
          <a:p>
            <a:pPr algn="just"/>
            <a:r>
              <a:rPr lang="en-IN" sz="2400" dirty="0" err="1" smtClean="0">
                <a:latin typeface="Garamond" pitchFamily="18" charset="0"/>
              </a:rPr>
              <a:t>Techpreneur</a:t>
            </a:r>
            <a:r>
              <a:rPr lang="en-IN" sz="2400" dirty="0" smtClean="0">
                <a:latin typeface="Garamond" pitchFamily="18" charset="0"/>
              </a:rPr>
              <a:t>/</a:t>
            </a:r>
            <a:r>
              <a:rPr lang="en-IN" sz="2400" dirty="0" err="1" smtClean="0">
                <a:latin typeface="Garamond" pitchFamily="18" charset="0"/>
              </a:rPr>
              <a:t>Technopreneur</a:t>
            </a:r>
            <a:endParaRPr lang="en-IN" sz="2400" dirty="0" smtClean="0">
              <a:latin typeface="Garamond" pitchFamily="18" charset="0"/>
            </a:endParaRPr>
          </a:p>
          <a:p>
            <a:pPr algn="just"/>
            <a:r>
              <a:rPr lang="en-IN" sz="2400" dirty="0" err="1" smtClean="0">
                <a:latin typeface="Garamond" pitchFamily="18" charset="0"/>
              </a:rPr>
              <a:t>Edupreneur</a:t>
            </a:r>
            <a:endParaRPr lang="en-IN" sz="2400" dirty="0" smtClean="0">
              <a:latin typeface="Garamond" pitchFamily="18" charset="0"/>
            </a:endParaRPr>
          </a:p>
          <a:p>
            <a:pPr algn="just"/>
            <a:r>
              <a:rPr lang="en-IN" sz="2400" dirty="0" err="1" smtClean="0">
                <a:latin typeface="Garamond" pitchFamily="18" charset="0"/>
              </a:rPr>
              <a:t>Legalpreneur</a:t>
            </a:r>
            <a:endParaRPr lang="en-IN" sz="2400" dirty="0" smtClean="0">
              <a:latin typeface="Garamond" pitchFamily="18" charset="0"/>
            </a:endParaRPr>
          </a:p>
          <a:p>
            <a:pPr algn="just"/>
            <a:r>
              <a:rPr lang="en-US" sz="2300" b="1" dirty="0" err="1" smtClean="0">
                <a:latin typeface="Garamond" pitchFamily="18" charset="0"/>
              </a:rPr>
              <a:t>Disasterpreneur</a:t>
            </a:r>
            <a:r>
              <a:rPr lang="en-US" sz="2300" dirty="0" smtClean="0">
                <a:latin typeface="Garamond" pitchFamily="18" charset="0"/>
              </a:rPr>
              <a:t> </a:t>
            </a:r>
          </a:p>
          <a:p>
            <a:pPr algn="just"/>
            <a:r>
              <a:rPr lang="en-US" sz="2300" dirty="0" smtClean="0">
                <a:latin typeface="Garamond" pitchFamily="18" charset="0"/>
              </a:rPr>
              <a:t>(Recent Pandemic, Mask &amp; Sanitizer business)</a:t>
            </a:r>
          </a:p>
          <a:p>
            <a:pPr algn="just"/>
            <a:endParaRPr lang="en-US" sz="2300" dirty="0">
              <a:latin typeface="Garamon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7152" y="252049"/>
            <a:ext cx="768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Types of Entrepreneurship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  <p:pic>
        <p:nvPicPr>
          <p:cNvPr id="49154" name="Picture 2" descr="Hand Sanitizer Spray And Surgical Facial Mask As Protection Against  Influenza Stock Image - Image of hygiene, healthy: 171848207"/>
          <p:cNvPicPr>
            <a:picLocks noChangeAspect="1" noChangeArrowheads="1"/>
          </p:cNvPicPr>
          <p:nvPr/>
        </p:nvPicPr>
        <p:blipFill>
          <a:blip r:embed="rId3" cstate="print"/>
          <a:srcRect l="22969" t="5194" r="2968" b="16883"/>
          <a:stretch>
            <a:fillRect/>
          </a:stretch>
        </p:blipFill>
        <p:spPr bwMode="auto">
          <a:xfrm>
            <a:off x="4143372" y="5714992"/>
            <a:ext cx="1504961" cy="1143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6" name="Picture 4" descr="Mirakle Courier, Mumbai – A case of Social Entrepreneurship – GNLU Legal  Incubation Counc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714356"/>
            <a:ext cx="1566533" cy="1071570"/>
          </a:xfrm>
          <a:prstGeom prst="rect">
            <a:avLst/>
          </a:prstGeom>
          <a:noFill/>
        </p:spPr>
      </p:pic>
      <p:pic>
        <p:nvPicPr>
          <p:cNvPr id="49158" name="Picture 6" descr="Goonj | Non-Profit Organisation"/>
          <p:cNvPicPr>
            <a:picLocks noChangeAspect="1" noChangeArrowheads="1"/>
          </p:cNvPicPr>
          <p:nvPr/>
        </p:nvPicPr>
        <p:blipFill>
          <a:blip r:embed="rId5"/>
          <a:srcRect t="21994" b="20821"/>
          <a:stretch>
            <a:fillRect/>
          </a:stretch>
        </p:blipFill>
        <p:spPr bwMode="auto">
          <a:xfrm>
            <a:off x="6572264" y="2000240"/>
            <a:ext cx="1998785" cy="1143008"/>
          </a:xfrm>
          <a:prstGeom prst="rect">
            <a:avLst/>
          </a:prstGeom>
          <a:noFill/>
        </p:spPr>
      </p:pic>
      <p:pic>
        <p:nvPicPr>
          <p:cNvPr id="49160" name="Picture 8" descr="Buy Menstrupedia Comic : The Friendly Guide To Periods For Girls (English)  Book Online at Low Prices in India | Menstrupedia Comic : The Friendly  Guide To Periods For Girls (English) Review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3357562"/>
            <a:ext cx="1450517" cy="21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55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2976" y="3000372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5. Startup </a:t>
            </a:r>
            <a:r>
              <a:rPr lang="en-US" sz="2800" b="1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Ecosytem</a:t>
            </a:r>
            <a:endParaRPr lang="en-US" sz="28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  <p:pic>
        <p:nvPicPr>
          <p:cNvPr id="7" name="Picture 2" descr="Idea Bulb Sticker - Just Stickers : Just Stick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643050"/>
            <a:ext cx="1285884" cy="1285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350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7153" y="936480"/>
            <a:ext cx="7500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dirty="0" smtClean="0">
                <a:latin typeface="Garamond" pitchFamily="18" charset="0"/>
              </a:rPr>
              <a:t>An </a:t>
            </a:r>
            <a:r>
              <a:rPr lang="en-IN" sz="2400" b="1" dirty="0" smtClean="0">
                <a:latin typeface="Garamond" pitchFamily="18" charset="0"/>
              </a:rPr>
              <a:t>ecosystem</a:t>
            </a:r>
            <a:r>
              <a:rPr lang="en-IN" sz="2400" dirty="0" smtClean="0">
                <a:latin typeface="Garamond" pitchFamily="18" charset="0"/>
              </a:rPr>
              <a:t> is a community of living organisms in conjunction with the nonliving components of their environment, interacting as a system.</a:t>
            </a:r>
            <a:endParaRPr lang="en-US" sz="2300" dirty="0">
              <a:latin typeface="Garamon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7152" y="252049"/>
            <a:ext cx="768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What is Ecosystem ?.....scientific term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  <p:pic>
        <p:nvPicPr>
          <p:cNvPr id="4098" name="Picture 2" descr="Ecosystem Definition - TellmeWhyFacts | Science New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714620"/>
            <a:ext cx="6810375" cy="3409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55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2976" y="3334408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What do you want to do after your study?</a:t>
            </a:r>
            <a:endParaRPr lang="en-US" sz="28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  <p:pic>
        <p:nvPicPr>
          <p:cNvPr id="7" name="Picture 2" descr="Idea Bulb Sticker - Just Stickers : Just Stick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928802"/>
            <a:ext cx="1285884" cy="1285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350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7153" y="714356"/>
            <a:ext cx="750093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400" dirty="0" smtClean="0">
                <a:latin typeface="Garamond" pitchFamily="18" charset="0"/>
              </a:rPr>
              <a:t>A </a:t>
            </a:r>
            <a:r>
              <a:rPr lang="en-IN" sz="2400" dirty="0" err="1" smtClean="0">
                <a:latin typeface="Garamond" pitchFamily="18" charset="0"/>
              </a:rPr>
              <a:t>startup</a:t>
            </a:r>
            <a:r>
              <a:rPr lang="en-IN" sz="2400" dirty="0" smtClean="0">
                <a:latin typeface="Garamond" pitchFamily="18" charset="0"/>
              </a:rPr>
              <a:t> ecosystem is formed by people, </a:t>
            </a:r>
            <a:r>
              <a:rPr lang="en-IN" sz="2400" dirty="0" err="1" smtClean="0">
                <a:latin typeface="Garamond" pitchFamily="18" charset="0"/>
              </a:rPr>
              <a:t>startups</a:t>
            </a:r>
            <a:r>
              <a:rPr lang="en-IN" sz="2400" dirty="0" smtClean="0">
                <a:latin typeface="Garamond" pitchFamily="18" charset="0"/>
              </a:rPr>
              <a:t> in their various stages and various types of organizations in a location (physical and/or virtual), interacting as a system to create new </a:t>
            </a:r>
            <a:r>
              <a:rPr lang="en-IN" sz="2400" dirty="0" err="1" smtClean="0">
                <a:latin typeface="Garamond" pitchFamily="18" charset="0"/>
              </a:rPr>
              <a:t>startup</a:t>
            </a:r>
            <a:r>
              <a:rPr lang="en-IN" sz="2400" dirty="0" smtClean="0">
                <a:latin typeface="Garamond" pitchFamily="18" charset="0"/>
              </a:rPr>
              <a:t> companies. </a:t>
            </a:r>
          </a:p>
          <a:p>
            <a:pPr algn="just"/>
            <a:endParaRPr lang="en-IN" sz="2400" dirty="0" smtClean="0">
              <a:latin typeface="Garamond" pitchFamily="18" charset="0"/>
            </a:endParaRPr>
          </a:p>
          <a:p>
            <a:pPr algn="just"/>
            <a:r>
              <a:rPr lang="en-IN" sz="2400" dirty="0" smtClean="0">
                <a:latin typeface="Garamond" pitchFamily="18" charset="0"/>
              </a:rPr>
              <a:t>These organizations can be further divided into categories: </a:t>
            </a:r>
          </a:p>
          <a:p>
            <a:pPr algn="just"/>
            <a:endParaRPr lang="en-IN" sz="1600" dirty="0" smtClean="0">
              <a:latin typeface="Garamond" pitchFamily="18" charset="0"/>
            </a:endParaRPr>
          </a:p>
          <a:p>
            <a:pPr algn="just"/>
            <a:r>
              <a:rPr lang="en-IN" sz="2400" dirty="0" smtClean="0">
                <a:latin typeface="Garamond" pitchFamily="18" charset="0"/>
              </a:rPr>
              <a:t>universities, funding organizations, support organizations (like incubators, accelerators, co-working spaces etc.), research organizations, service provider organizations (like legal, financial services etc.) and </a:t>
            </a:r>
          </a:p>
          <a:p>
            <a:pPr algn="just"/>
            <a:endParaRPr lang="en-IN" sz="2400" dirty="0" smtClean="0">
              <a:latin typeface="Garamond" pitchFamily="18" charset="0"/>
            </a:endParaRPr>
          </a:p>
          <a:p>
            <a:pPr algn="just"/>
            <a:r>
              <a:rPr lang="en-IN" sz="2400" dirty="0" smtClean="0">
                <a:latin typeface="Garamond" pitchFamily="18" charset="0"/>
              </a:rPr>
              <a:t>large corporations. Different organizations typically focus on specific parts of the ecosystem function and/or </a:t>
            </a:r>
            <a:r>
              <a:rPr lang="en-IN" sz="2400" dirty="0" err="1" smtClean="0">
                <a:latin typeface="Garamond" pitchFamily="18" charset="0"/>
              </a:rPr>
              <a:t>startups</a:t>
            </a:r>
            <a:r>
              <a:rPr lang="en-IN" sz="2400" dirty="0" smtClean="0">
                <a:latin typeface="Garamond" pitchFamily="18" charset="0"/>
              </a:rPr>
              <a:t> at their specific development stage(s).</a:t>
            </a:r>
            <a:endParaRPr lang="en-US" sz="2300" dirty="0">
              <a:latin typeface="Garamon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7152" y="252049"/>
            <a:ext cx="768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What is Startup Ecosystem?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  <p:sp>
        <p:nvSpPr>
          <p:cNvPr id="15" name="Rectangle 14"/>
          <p:cNvSpPr/>
          <p:nvPr/>
        </p:nvSpPr>
        <p:spPr>
          <a:xfrm>
            <a:off x="2214546" y="621508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1200" dirty="0" smtClean="0">
                <a:hlinkClick r:id="rId3"/>
              </a:rPr>
              <a:t>https://www.startupcommons.org/what-is-startup-ecosystem.html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xmlns="" val="955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  <p:pic>
        <p:nvPicPr>
          <p:cNvPr id="2056" name="Picture 8" descr="Startup Development Phases - Startup Comm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071546"/>
            <a:ext cx="7500990" cy="421930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571604" y="5721510"/>
            <a:ext cx="6000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/>
              <a:t>Start Ecosystem means all support system required during the period of </a:t>
            </a:r>
            <a:r>
              <a:rPr lang="en-IN" sz="2000" b="1" dirty="0" err="1" smtClean="0"/>
              <a:t>Startup</a:t>
            </a:r>
            <a:r>
              <a:rPr lang="en-IN" sz="2000" b="1" dirty="0" smtClean="0"/>
              <a:t> Journey.</a:t>
            </a:r>
            <a:endParaRPr lang="en-IN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777152" y="252049"/>
            <a:ext cx="768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Stages of Startup &amp; Startup Ecosystem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4214810" y="5214950"/>
            <a:ext cx="357190" cy="4286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55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0100" y="1214422"/>
            <a:ext cx="2857520" cy="3571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3"/>
          <a:srcRect l="12628" t="19531" r="29722" b="20898"/>
          <a:stretch>
            <a:fillRect/>
          </a:stretch>
        </p:blipFill>
        <p:spPr bwMode="auto">
          <a:xfrm>
            <a:off x="857224" y="1000108"/>
            <a:ext cx="750095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214546" y="621508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1200" dirty="0" smtClean="0">
                <a:hlinkClick r:id="rId4"/>
              </a:rPr>
              <a:t>https://www.startupcommons.org/what-is-startup-ecosystem.html</a:t>
            </a:r>
            <a:endParaRPr lang="en-IN" sz="1200" dirty="0"/>
          </a:p>
        </p:txBody>
      </p:sp>
      <p:sp>
        <p:nvSpPr>
          <p:cNvPr id="12" name="Rectangle 11"/>
          <p:cNvSpPr/>
          <p:nvPr/>
        </p:nvSpPr>
        <p:spPr>
          <a:xfrm>
            <a:off x="777152" y="252049"/>
            <a:ext cx="768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What is Startup Ecosystem?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/>
          <a:srcRect t="4883" b="6250"/>
          <a:stretch>
            <a:fillRect/>
          </a:stretch>
        </p:blipFill>
        <p:spPr bwMode="auto">
          <a:xfrm>
            <a:off x="642910" y="1285860"/>
            <a:ext cx="8006891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928662" y="5643578"/>
            <a:ext cx="2780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https://www.ssipgujarat.in/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55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7152" y="252049"/>
            <a:ext cx="768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Example :- </a:t>
            </a:r>
            <a:r>
              <a:rPr lang="en-US" sz="2400" b="1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-Hub set up by Govt. of Gujarat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  <p:pic>
        <p:nvPicPr>
          <p:cNvPr id="88065" name="Picture 1"/>
          <p:cNvPicPr>
            <a:picLocks noChangeAspect="1" noChangeArrowheads="1"/>
          </p:cNvPicPr>
          <p:nvPr/>
        </p:nvPicPr>
        <p:blipFill>
          <a:blip r:embed="rId3"/>
          <a:srcRect t="4883" r="1720" b="6250"/>
          <a:stretch>
            <a:fillRect/>
          </a:stretch>
        </p:blipFill>
        <p:spPr bwMode="auto">
          <a:xfrm>
            <a:off x="714348" y="714356"/>
            <a:ext cx="786918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857224" y="4886137"/>
            <a:ext cx="771530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1700" dirty="0" smtClean="0">
                <a:latin typeface="Garamond" pitchFamily="18" charset="0"/>
              </a:rPr>
              <a:t>Gujarat Student </a:t>
            </a:r>
            <a:r>
              <a:rPr lang="en-IN" sz="1700" dirty="0" err="1" smtClean="0">
                <a:latin typeface="Garamond" pitchFamily="18" charset="0"/>
              </a:rPr>
              <a:t>Startup</a:t>
            </a:r>
            <a:r>
              <a:rPr lang="en-IN" sz="1700" dirty="0" smtClean="0">
                <a:latin typeface="Garamond" pitchFamily="18" charset="0"/>
              </a:rPr>
              <a:t> and Innovation Hub, registered under Section 8 of the companies Act 2013, is envisioned to be a nexus for all </a:t>
            </a:r>
            <a:r>
              <a:rPr lang="en-IN" sz="1700" dirty="0" err="1" smtClean="0">
                <a:latin typeface="Garamond" pitchFamily="18" charset="0"/>
              </a:rPr>
              <a:t>Startup</a:t>
            </a:r>
            <a:r>
              <a:rPr lang="en-IN" sz="1700" dirty="0" smtClean="0">
                <a:latin typeface="Garamond" pitchFamily="18" charset="0"/>
              </a:rPr>
              <a:t> stakeholders to develop an end-to-end innovation and entrepreneurial ecosystem in the State of Gujarat by creating pathways from “Mind-to-Market”. </a:t>
            </a:r>
            <a:r>
              <a:rPr lang="en-IN" sz="1700" dirty="0" err="1" smtClean="0">
                <a:latin typeface="Garamond" pitchFamily="18" charset="0"/>
              </a:rPr>
              <a:t>i</a:t>
            </a:r>
            <a:r>
              <a:rPr lang="en-IN" sz="1700" dirty="0" smtClean="0">
                <a:latin typeface="Garamond" pitchFamily="18" charset="0"/>
              </a:rPr>
              <a:t>-hub is a vibrant incubation setup established under SSIP by the Education Department, Government of Gujarat.</a:t>
            </a:r>
            <a:endParaRPr lang="en-IN" sz="1700" dirty="0">
              <a:latin typeface="Garamond" pitchFamily="18" charset="0"/>
            </a:endParaRPr>
          </a:p>
        </p:txBody>
      </p:sp>
      <p:pic>
        <p:nvPicPr>
          <p:cNvPr id="88067" name="Picture 3" descr="A program on Startup Opportunities in Pharma and Health Care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0"/>
            <a:ext cx="1687973" cy="672049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857356" y="6429396"/>
            <a:ext cx="250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http://ihubgujarat.in/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55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4883" r="1171" b="14062"/>
          <a:stretch>
            <a:fillRect/>
          </a:stretch>
        </p:blipFill>
        <p:spPr bwMode="auto">
          <a:xfrm>
            <a:off x="785786" y="1571612"/>
            <a:ext cx="759134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857224" y="5572140"/>
            <a:ext cx="26256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https://kolkataventures.com/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955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5490" t="4883" r="3916" b="10156"/>
          <a:stretch>
            <a:fillRect/>
          </a:stretch>
        </p:blipFill>
        <p:spPr bwMode="auto">
          <a:xfrm>
            <a:off x="642910" y="1285860"/>
            <a:ext cx="785818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142976" y="5715016"/>
            <a:ext cx="35575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https://iimcip.org/incubation/our-incubatees/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955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t="4883" b="6250"/>
          <a:stretch>
            <a:fillRect/>
          </a:stretch>
        </p:blipFill>
        <p:spPr bwMode="auto">
          <a:xfrm>
            <a:off x="785786" y="1428736"/>
            <a:ext cx="743497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071538" y="5572140"/>
            <a:ext cx="2525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https://fincubation.com/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55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1682" name="Picture 2" descr="Image result for startups india"/>
          <p:cNvPicPr>
            <a:picLocks noChangeAspect="1" noChangeArrowheads="1"/>
          </p:cNvPicPr>
          <p:nvPr/>
        </p:nvPicPr>
        <p:blipFill>
          <a:blip r:embed="rId3"/>
          <a:srcRect t="39551" b="39941"/>
          <a:stretch>
            <a:fillRect/>
          </a:stretch>
        </p:blipFill>
        <p:spPr bwMode="auto">
          <a:xfrm>
            <a:off x="2071670" y="214290"/>
            <a:ext cx="4876800" cy="1000132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000100" y="2143116"/>
            <a:ext cx="7215238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>
                <a:solidFill>
                  <a:srgbClr val="0033CC"/>
                </a:solidFill>
                <a:latin typeface="Garamond" pitchFamily="18" charset="0"/>
              </a:rPr>
              <a:t>2018</a:t>
            </a:r>
            <a:r>
              <a:rPr lang="en-IN" b="1" dirty="0" smtClean="0">
                <a:latin typeface="Garamond" pitchFamily="18" charset="0"/>
              </a:rPr>
              <a:t> </a:t>
            </a:r>
            <a:r>
              <a:rPr lang="en-IN" b="1" dirty="0" err="1" smtClean="0">
                <a:latin typeface="Garamond" pitchFamily="18" charset="0"/>
              </a:rPr>
              <a:t>Startup</a:t>
            </a:r>
            <a:r>
              <a:rPr lang="en-IN" b="1" dirty="0" smtClean="0">
                <a:latin typeface="Garamond" pitchFamily="18" charset="0"/>
              </a:rPr>
              <a:t> State Ranking</a:t>
            </a:r>
            <a:r>
              <a:rPr lang="en-IN" dirty="0" smtClean="0">
                <a:latin typeface="Garamond" pitchFamily="18" charset="0"/>
              </a:rPr>
              <a:t> are as follows:</a:t>
            </a:r>
          </a:p>
          <a:p>
            <a:endParaRPr lang="en-IN" baseline="30000" dirty="0" smtClean="0">
              <a:latin typeface="Garamond" pitchFamily="18" charset="0"/>
            </a:endParaRPr>
          </a:p>
          <a:p>
            <a:r>
              <a:rPr lang="en-IN" b="1" dirty="0" smtClean="0">
                <a:latin typeface="Garamond" pitchFamily="18" charset="0"/>
              </a:rPr>
              <a:t>Best performer:</a:t>
            </a:r>
            <a:r>
              <a:rPr lang="en-IN" dirty="0" smtClean="0">
                <a:latin typeface="Garamond" pitchFamily="18" charset="0"/>
              </a:rPr>
              <a:t> Gujarat</a:t>
            </a:r>
          </a:p>
          <a:p>
            <a:endParaRPr lang="en-IN" sz="500" dirty="0" smtClean="0">
              <a:latin typeface="Garamond" pitchFamily="18" charset="0"/>
            </a:endParaRPr>
          </a:p>
          <a:p>
            <a:r>
              <a:rPr lang="en-IN" b="1" dirty="0" smtClean="0">
                <a:latin typeface="Garamond" pitchFamily="18" charset="0"/>
              </a:rPr>
              <a:t>Top performers: </a:t>
            </a:r>
            <a:r>
              <a:rPr lang="en-IN" dirty="0" smtClean="0">
                <a:latin typeface="Garamond" pitchFamily="18" charset="0"/>
              </a:rPr>
              <a:t>Karnataka, Kerala, </a:t>
            </a:r>
            <a:r>
              <a:rPr lang="en-IN" dirty="0" err="1" smtClean="0">
                <a:latin typeface="Garamond" pitchFamily="18" charset="0"/>
              </a:rPr>
              <a:t>Odisha</a:t>
            </a:r>
            <a:r>
              <a:rPr lang="en-IN" dirty="0" smtClean="0">
                <a:latin typeface="Garamond" pitchFamily="18" charset="0"/>
              </a:rPr>
              <a:t>, and Rajasthan</a:t>
            </a:r>
          </a:p>
          <a:p>
            <a:endParaRPr lang="en-IN" sz="500" dirty="0" smtClean="0">
              <a:latin typeface="Garamond" pitchFamily="18" charset="0"/>
            </a:endParaRPr>
          </a:p>
          <a:p>
            <a:r>
              <a:rPr lang="en-IN" b="1" dirty="0" smtClean="0">
                <a:latin typeface="Garamond" pitchFamily="18" charset="0"/>
              </a:rPr>
              <a:t>Leader:</a:t>
            </a:r>
            <a:r>
              <a:rPr lang="en-IN" dirty="0" smtClean="0">
                <a:latin typeface="Garamond" pitchFamily="18" charset="0"/>
              </a:rPr>
              <a:t> Andhra Pradesh, Bihar, Chhattisgarh, Madhya Pradesh, and </a:t>
            </a:r>
            <a:r>
              <a:rPr lang="en-IN" dirty="0" err="1" smtClean="0">
                <a:latin typeface="Garamond" pitchFamily="18" charset="0"/>
              </a:rPr>
              <a:t>Telangana</a:t>
            </a:r>
            <a:endParaRPr lang="en-IN" dirty="0" smtClean="0">
              <a:latin typeface="Garamond" pitchFamily="18" charset="0"/>
            </a:endParaRPr>
          </a:p>
          <a:p>
            <a:endParaRPr lang="en-IN" sz="500" dirty="0" smtClean="0">
              <a:latin typeface="Garamond" pitchFamily="18" charset="0"/>
            </a:endParaRPr>
          </a:p>
          <a:p>
            <a:r>
              <a:rPr lang="en-IN" b="1" dirty="0" smtClean="0">
                <a:latin typeface="Garamond" pitchFamily="18" charset="0"/>
              </a:rPr>
              <a:t>Aspiring leaders:</a:t>
            </a:r>
            <a:r>
              <a:rPr lang="en-IN" dirty="0" smtClean="0">
                <a:latin typeface="Garamond" pitchFamily="18" charset="0"/>
              </a:rPr>
              <a:t> Haryana, Himachal Pradesh, Jharkhand, Uttar Pradesh, and West Bengal</a:t>
            </a:r>
          </a:p>
          <a:p>
            <a:endParaRPr lang="en-IN" sz="500" dirty="0" smtClean="0">
              <a:latin typeface="Garamond" pitchFamily="18" charset="0"/>
            </a:endParaRPr>
          </a:p>
          <a:p>
            <a:r>
              <a:rPr lang="en-IN" b="1" dirty="0" smtClean="0">
                <a:latin typeface="Garamond" pitchFamily="18" charset="0"/>
              </a:rPr>
              <a:t>Emerging states:</a:t>
            </a:r>
            <a:r>
              <a:rPr lang="en-IN" dirty="0" smtClean="0">
                <a:latin typeface="Garamond" pitchFamily="18" charset="0"/>
              </a:rPr>
              <a:t> Assam, Delhi, Goa, Jammu &amp; Kashmir, Maharashtra, Punjab, Tamil Nadu, and </a:t>
            </a:r>
            <a:r>
              <a:rPr lang="en-IN" dirty="0" err="1" smtClean="0">
                <a:latin typeface="Garamond" pitchFamily="18" charset="0"/>
              </a:rPr>
              <a:t>Uttarakhand</a:t>
            </a:r>
            <a:endParaRPr lang="en-IN" dirty="0" smtClean="0">
              <a:latin typeface="Garamond" pitchFamily="18" charset="0"/>
            </a:endParaRPr>
          </a:p>
          <a:p>
            <a:endParaRPr lang="en-IN" sz="500" dirty="0" smtClean="0">
              <a:latin typeface="Garamond" pitchFamily="18" charset="0"/>
            </a:endParaRPr>
          </a:p>
          <a:p>
            <a:r>
              <a:rPr lang="en-IN" b="1" dirty="0" smtClean="0">
                <a:latin typeface="Garamond" pitchFamily="18" charset="0"/>
              </a:rPr>
              <a:t>Beginners:</a:t>
            </a:r>
            <a:r>
              <a:rPr lang="en-IN" dirty="0" smtClean="0">
                <a:latin typeface="Garamond" pitchFamily="18" charset="0"/>
              </a:rPr>
              <a:t> Chandigarh, Manipur, Mizoram, Nagaland, </a:t>
            </a:r>
            <a:r>
              <a:rPr lang="en-IN" dirty="0" err="1" smtClean="0">
                <a:latin typeface="Garamond" pitchFamily="18" charset="0"/>
              </a:rPr>
              <a:t>Puducherry</a:t>
            </a:r>
            <a:r>
              <a:rPr lang="en-IN" dirty="0" smtClean="0">
                <a:latin typeface="Garamond" pitchFamily="18" charset="0"/>
              </a:rPr>
              <a:t>, Sikkim, and Tripura</a:t>
            </a:r>
            <a:endParaRPr lang="en-IN" dirty="0">
              <a:latin typeface="Garamon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8794" y="6215082"/>
            <a:ext cx="628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smtClean="0">
                <a:latin typeface="Garamond" pitchFamily="18" charset="0"/>
              </a:rPr>
              <a:t>https://economictimes.indiatimes.com/small-biz/startups/newsbuzz/gujarat-best-state-in-providing-strong-ecosystem-for-startups-dipp-ranking/articleshow/67176184.cms</a:t>
            </a:r>
            <a:endParaRPr lang="en-IN" sz="1200" dirty="0">
              <a:latin typeface="Garamon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28662" y="1214422"/>
            <a:ext cx="7429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2200" b="1" dirty="0" smtClean="0">
                <a:solidFill>
                  <a:srgbClr val="FF0000"/>
                </a:solidFill>
                <a:latin typeface="Garamond" pitchFamily="18" charset="0"/>
              </a:rPr>
              <a:t>Gujarat best state in providing strong ecosystem for </a:t>
            </a:r>
            <a:r>
              <a:rPr lang="en-IN" sz="2200" b="1" dirty="0" err="1" smtClean="0">
                <a:solidFill>
                  <a:srgbClr val="FF0000"/>
                </a:solidFill>
                <a:latin typeface="Garamond" pitchFamily="18" charset="0"/>
              </a:rPr>
              <a:t>startups</a:t>
            </a:r>
            <a:r>
              <a:rPr lang="en-IN" sz="2200" b="1" dirty="0" smtClean="0">
                <a:solidFill>
                  <a:srgbClr val="FF0000"/>
                </a:solidFill>
                <a:latin typeface="Garamond" pitchFamily="18" charset="0"/>
              </a:rPr>
              <a:t>: Dept of Industrial Policy &amp; Promotion ranking </a:t>
            </a:r>
            <a:br>
              <a:rPr lang="en-IN" sz="2200" b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en-IN" dirty="0" smtClean="0">
                <a:latin typeface="Garamond" pitchFamily="18" charset="0"/>
              </a:rPr>
              <a:t/>
            </a:r>
            <a:br>
              <a:rPr lang="en-IN" dirty="0" smtClean="0">
                <a:latin typeface="Garamond" pitchFamily="18" charset="0"/>
              </a:rPr>
            </a:br>
            <a:endParaRPr lang="en-IN" dirty="0">
              <a:latin typeface="Garamon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955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1682" name="Picture 2" descr="Image result for startups india"/>
          <p:cNvPicPr>
            <a:picLocks noChangeAspect="1" noChangeArrowheads="1"/>
          </p:cNvPicPr>
          <p:nvPr/>
        </p:nvPicPr>
        <p:blipFill>
          <a:blip r:embed="rId3"/>
          <a:srcRect t="39551" b="39941"/>
          <a:stretch>
            <a:fillRect/>
          </a:stretch>
        </p:blipFill>
        <p:spPr bwMode="auto">
          <a:xfrm>
            <a:off x="2071670" y="214290"/>
            <a:ext cx="4876800" cy="1000132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000100" y="2143116"/>
            <a:ext cx="7215238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>
                <a:solidFill>
                  <a:srgbClr val="0033CC"/>
                </a:solidFill>
                <a:latin typeface="Garamond" pitchFamily="18" charset="0"/>
              </a:rPr>
              <a:t>2019</a:t>
            </a:r>
            <a:r>
              <a:rPr lang="en-IN" b="1" dirty="0" smtClean="0">
                <a:latin typeface="Garamond" pitchFamily="18" charset="0"/>
              </a:rPr>
              <a:t> </a:t>
            </a:r>
            <a:r>
              <a:rPr lang="en-IN" b="1" dirty="0" err="1" smtClean="0">
                <a:latin typeface="Garamond" pitchFamily="18" charset="0"/>
              </a:rPr>
              <a:t>Startup</a:t>
            </a:r>
            <a:r>
              <a:rPr lang="en-IN" b="1" dirty="0" smtClean="0">
                <a:latin typeface="Garamond" pitchFamily="18" charset="0"/>
              </a:rPr>
              <a:t> State Ranking</a:t>
            </a:r>
            <a:r>
              <a:rPr lang="en-IN" dirty="0" smtClean="0">
                <a:latin typeface="Garamond" pitchFamily="18" charset="0"/>
              </a:rPr>
              <a:t> are as follows:</a:t>
            </a:r>
          </a:p>
          <a:p>
            <a:endParaRPr lang="en-IN" baseline="30000" dirty="0" smtClean="0">
              <a:latin typeface="Garamond" pitchFamily="18" charset="0"/>
            </a:endParaRPr>
          </a:p>
          <a:p>
            <a:r>
              <a:rPr lang="en-IN" b="1" dirty="0" smtClean="0">
                <a:latin typeface="Garamond" pitchFamily="18" charset="0"/>
              </a:rPr>
              <a:t>Best performer:</a:t>
            </a:r>
            <a:r>
              <a:rPr lang="en-IN" dirty="0" smtClean="0">
                <a:latin typeface="Garamond" pitchFamily="18" charset="0"/>
              </a:rPr>
              <a:t> Gujarat</a:t>
            </a:r>
          </a:p>
          <a:p>
            <a:endParaRPr lang="en-IN" sz="500" dirty="0" smtClean="0">
              <a:latin typeface="Garamond" pitchFamily="18" charset="0"/>
            </a:endParaRPr>
          </a:p>
          <a:p>
            <a:r>
              <a:rPr lang="en-IN" b="1" dirty="0" smtClean="0">
                <a:latin typeface="Garamond" pitchFamily="18" charset="0"/>
              </a:rPr>
              <a:t>Top performers: </a:t>
            </a:r>
            <a:r>
              <a:rPr lang="en-IN" dirty="0" smtClean="0">
                <a:latin typeface="Garamond" pitchFamily="18" charset="0"/>
              </a:rPr>
              <a:t>Karnataka, Kerala</a:t>
            </a:r>
          </a:p>
          <a:p>
            <a:endParaRPr lang="en-IN" sz="500" dirty="0" smtClean="0">
              <a:latin typeface="Garamond" pitchFamily="18" charset="0"/>
            </a:endParaRPr>
          </a:p>
          <a:p>
            <a:r>
              <a:rPr lang="en-IN" b="1" dirty="0" smtClean="0">
                <a:latin typeface="Garamond" pitchFamily="18" charset="0"/>
              </a:rPr>
              <a:t>Leader:</a:t>
            </a:r>
            <a:r>
              <a:rPr lang="en-IN" dirty="0" smtClean="0">
                <a:latin typeface="Garamond" pitchFamily="18" charset="0"/>
              </a:rPr>
              <a:t> Maharashtra, Bihar, </a:t>
            </a:r>
            <a:r>
              <a:rPr lang="en-IN" dirty="0" err="1" smtClean="0">
                <a:latin typeface="Garamond" pitchFamily="18" charset="0"/>
              </a:rPr>
              <a:t>Odisha</a:t>
            </a:r>
            <a:r>
              <a:rPr lang="en-IN" dirty="0" smtClean="0">
                <a:latin typeface="Garamond" pitchFamily="18" charset="0"/>
              </a:rPr>
              <a:t>, Rajasthan</a:t>
            </a:r>
          </a:p>
          <a:p>
            <a:endParaRPr lang="en-IN" sz="500" dirty="0" smtClean="0">
              <a:latin typeface="Garamond" pitchFamily="18" charset="0"/>
            </a:endParaRPr>
          </a:p>
          <a:p>
            <a:r>
              <a:rPr lang="en-IN" b="1" dirty="0" smtClean="0">
                <a:latin typeface="Garamond" pitchFamily="18" charset="0"/>
              </a:rPr>
              <a:t>Aspiring leaders:</a:t>
            </a:r>
            <a:r>
              <a:rPr lang="en-IN" dirty="0" smtClean="0">
                <a:latin typeface="Garamond" pitchFamily="18" charset="0"/>
              </a:rPr>
              <a:t> Punjab, </a:t>
            </a:r>
            <a:r>
              <a:rPr lang="en-IN" dirty="0" err="1" smtClean="0">
                <a:latin typeface="Garamond" pitchFamily="18" charset="0"/>
              </a:rPr>
              <a:t>Telangana</a:t>
            </a:r>
            <a:r>
              <a:rPr lang="en-IN" dirty="0" smtClean="0">
                <a:latin typeface="Garamond" pitchFamily="18" charset="0"/>
              </a:rPr>
              <a:t>, </a:t>
            </a:r>
            <a:r>
              <a:rPr lang="en-IN" dirty="0" err="1" smtClean="0">
                <a:latin typeface="Garamond" pitchFamily="18" charset="0"/>
              </a:rPr>
              <a:t>Uttarakhand</a:t>
            </a:r>
            <a:r>
              <a:rPr lang="en-IN" dirty="0" smtClean="0">
                <a:latin typeface="Garamond" pitchFamily="18" charset="0"/>
              </a:rPr>
              <a:t>, Jharkhand, Haryana</a:t>
            </a:r>
          </a:p>
          <a:p>
            <a:endParaRPr lang="en-IN" sz="500" dirty="0" smtClean="0">
              <a:latin typeface="Garamond" pitchFamily="18" charset="0"/>
            </a:endParaRPr>
          </a:p>
          <a:p>
            <a:r>
              <a:rPr lang="en-IN" b="1" dirty="0" smtClean="0">
                <a:latin typeface="Garamond" pitchFamily="18" charset="0"/>
              </a:rPr>
              <a:t>Emerging states:</a:t>
            </a:r>
            <a:r>
              <a:rPr lang="en-IN" dirty="0" smtClean="0">
                <a:latin typeface="Garamond" pitchFamily="18" charset="0"/>
              </a:rPr>
              <a:t> </a:t>
            </a:r>
            <a:r>
              <a:rPr lang="en-IN" dirty="0" err="1" smtClean="0">
                <a:latin typeface="Garamond" pitchFamily="18" charset="0"/>
              </a:rPr>
              <a:t>Chhatisrgarh</a:t>
            </a:r>
            <a:r>
              <a:rPr lang="en-IN" dirty="0" smtClean="0">
                <a:latin typeface="Garamond" pitchFamily="18" charset="0"/>
              </a:rPr>
              <a:t>, Uttar Pradesh, Tamil Nadu, Sikkim, Nagaland, Mizoram, Madhya Pradesh, Assam</a:t>
            </a:r>
          </a:p>
          <a:p>
            <a:r>
              <a:rPr lang="en-IN" sz="500" dirty="0" smtClean="0">
                <a:latin typeface="Garamond" pitchFamily="18" charset="0"/>
              </a:rPr>
              <a:t> 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28662" y="1214422"/>
            <a:ext cx="7429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2200" b="1" dirty="0" smtClean="0">
                <a:solidFill>
                  <a:srgbClr val="FF0000"/>
                </a:solidFill>
                <a:latin typeface="Garamond" pitchFamily="18" charset="0"/>
              </a:rPr>
              <a:t>Gujarat best state in providing strong ecosystem for </a:t>
            </a:r>
            <a:r>
              <a:rPr lang="en-IN" sz="2200" b="1" dirty="0" err="1" smtClean="0">
                <a:solidFill>
                  <a:srgbClr val="FF0000"/>
                </a:solidFill>
                <a:latin typeface="Garamond" pitchFamily="18" charset="0"/>
              </a:rPr>
              <a:t>startups</a:t>
            </a:r>
            <a:r>
              <a:rPr lang="en-IN" sz="2200" b="1" dirty="0" smtClean="0">
                <a:solidFill>
                  <a:srgbClr val="FF0000"/>
                </a:solidFill>
                <a:latin typeface="Garamond" pitchFamily="18" charset="0"/>
              </a:rPr>
              <a:t>: Dept of Industrial Policy &amp; Promotion ranking </a:t>
            </a:r>
            <a:br>
              <a:rPr lang="en-IN" sz="2200" b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en-IN" dirty="0" smtClean="0">
                <a:latin typeface="Garamond" pitchFamily="18" charset="0"/>
              </a:rPr>
              <a:t/>
            </a:r>
            <a:br>
              <a:rPr lang="en-IN" dirty="0" smtClean="0">
                <a:latin typeface="Garamond" pitchFamily="18" charset="0"/>
              </a:rPr>
            </a:br>
            <a:endParaRPr lang="en-IN" dirty="0">
              <a:latin typeface="Garamon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955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0882" y="2286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Points for discussion</a:t>
            </a:r>
            <a:endParaRPr lang="en-US" sz="28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026" y="751820"/>
            <a:ext cx="76511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200" dirty="0" smtClean="0">
                <a:latin typeface="Garamond" panose="02020404030301010803" pitchFamily="18" charset="0"/>
              </a:rPr>
              <a:t>What do you mean by startup?</a:t>
            </a:r>
          </a:p>
          <a:p>
            <a:pPr marL="457200" indent="-457200">
              <a:buAutoNum type="arabicPeriod"/>
            </a:pPr>
            <a:r>
              <a:rPr lang="en-US" sz="2200" dirty="0" smtClean="0">
                <a:latin typeface="Garamond" panose="02020404030301010803" pitchFamily="18" charset="0"/>
              </a:rPr>
              <a:t>What is the need of the startup?</a:t>
            </a:r>
          </a:p>
          <a:p>
            <a:pPr marL="457200" indent="-457200">
              <a:buAutoNum type="arabicPeriod"/>
            </a:pPr>
            <a:r>
              <a:rPr lang="en-US" sz="2200" dirty="0" smtClean="0">
                <a:latin typeface="Garamond" panose="02020404030301010803" pitchFamily="18" charset="0"/>
              </a:rPr>
              <a:t>Why startup succeed?</a:t>
            </a:r>
          </a:p>
          <a:p>
            <a:pPr marL="457200" indent="-457200">
              <a:buAutoNum type="arabicPeriod"/>
            </a:pPr>
            <a:r>
              <a:rPr lang="en-US" sz="2200" dirty="0" smtClean="0">
                <a:latin typeface="Garamond" panose="02020404030301010803" pitchFamily="18" charset="0"/>
              </a:rPr>
              <a:t>Types of Entrepreneurship</a:t>
            </a:r>
          </a:p>
          <a:p>
            <a:pPr marL="457200" indent="-457200">
              <a:buAutoNum type="arabicPeriod"/>
            </a:pPr>
            <a:r>
              <a:rPr lang="en-US" sz="2200" dirty="0" smtClean="0">
                <a:latin typeface="Garamond" panose="02020404030301010803" pitchFamily="18" charset="0"/>
              </a:rPr>
              <a:t>Startup Ecosystem</a:t>
            </a:r>
          </a:p>
          <a:p>
            <a:pPr marL="457200" indent="-457200">
              <a:buAutoNum type="arabicPeriod"/>
            </a:pPr>
            <a:r>
              <a:rPr lang="en-US" sz="2200" dirty="0" smtClean="0">
                <a:latin typeface="Garamond" panose="02020404030301010803" pitchFamily="18" charset="0"/>
              </a:rPr>
              <a:t>Legal Aspects involved in Startup</a:t>
            </a:r>
          </a:p>
          <a:p>
            <a:pPr marL="457200" indent="-457200">
              <a:buAutoNum type="arabicPeriod"/>
            </a:pPr>
            <a:r>
              <a:rPr lang="en-US" sz="2200" dirty="0" smtClean="0">
                <a:latin typeface="Garamond" panose="02020404030301010803" pitchFamily="18" charset="0"/>
              </a:rPr>
              <a:t>My Story</a:t>
            </a:r>
            <a:endParaRPr lang="en-US" sz="2200" dirty="0"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7350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1682" name="Picture 2" descr="Image result for startups india"/>
          <p:cNvPicPr>
            <a:picLocks noChangeAspect="1" noChangeArrowheads="1"/>
          </p:cNvPicPr>
          <p:nvPr/>
        </p:nvPicPr>
        <p:blipFill>
          <a:blip r:embed="rId3"/>
          <a:srcRect t="39551" b="39941"/>
          <a:stretch>
            <a:fillRect/>
          </a:stretch>
        </p:blipFill>
        <p:spPr bwMode="auto">
          <a:xfrm>
            <a:off x="2071670" y="0"/>
            <a:ext cx="4876800" cy="1000132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071538" y="785794"/>
            <a:ext cx="7429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2200" b="1" dirty="0" smtClean="0">
                <a:solidFill>
                  <a:srgbClr val="FF0000"/>
                </a:solidFill>
                <a:latin typeface="Garamond" pitchFamily="18" charset="0"/>
              </a:rPr>
              <a:t>Gujarat best state in providing strong ecosystem for </a:t>
            </a:r>
            <a:r>
              <a:rPr lang="en-IN" sz="2200" b="1" dirty="0" err="1" smtClean="0">
                <a:solidFill>
                  <a:srgbClr val="FF0000"/>
                </a:solidFill>
                <a:latin typeface="Garamond" pitchFamily="18" charset="0"/>
              </a:rPr>
              <a:t>startups</a:t>
            </a:r>
            <a:r>
              <a:rPr lang="en-IN" sz="2200" b="1" dirty="0" smtClean="0">
                <a:solidFill>
                  <a:srgbClr val="FF0000"/>
                </a:solidFill>
                <a:latin typeface="Garamond" pitchFamily="18" charset="0"/>
              </a:rPr>
              <a:t>: Dept of Industrial Policy &amp; Promotion ranking </a:t>
            </a:r>
            <a:br>
              <a:rPr lang="en-IN" sz="2200" b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en-IN" dirty="0" smtClean="0">
                <a:latin typeface="Garamond" pitchFamily="18" charset="0"/>
              </a:rPr>
              <a:t/>
            </a:r>
            <a:br>
              <a:rPr lang="en-IN" dirty="0" smtClean="0">
                <a:latin typeface="Garamond" pitchFamily="18" charset="0"/>
              </a:rPr>
            </a:br>
            <a:endParaRPr lang="en-IN" dirty="0">
              <a:latin typeface="Garamon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  <p:pic>
        <p:nvPicPr>
          <p:cNvPr id="2050" name="Picture 2" descr="Startup Policy: What different states are doing to help startups succeed  across India - The Economic Tim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571612"/>
            <a:ext cx="6000750" cy="4857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55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77153" y="1345718"/>
            <a:ext cx="75009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200" dirty="0" smtClean="0">
                <a:latin typeface="Garamond" pitchFamily="18" charset="0"/>
              </a:rPr>
              <a:t>Of late, India might have become the third-largest </a:t>
            </a:r>
            <a:r>
              <a:rPr lang="en-IN" sz="2200" dirty="0" err="1" smtClean="0">
                <a:latin typeface="Garamond" pitchFamily="18" charset="0"/>
              </a:rPr>
              <a:t>startup</a:t>
            </a:r>
            <a:r>
              <a:rPr lang="en-IN" sz="2200" dirty="0" smtClean="0">
                <a:latin typeface="Garamond" pitchFamily="18" charset="0"/>
              </a:rPr>
              <a:t> ecosystem, but it lacks successful innovation.</a:t>
            </a:r>
          </a:p>
          <a:p>
            <a:pPr algn="just"/>
            <a:endParaRPr lang="en-IN" sz="1000" dirty="0" smtClean="0">
              <a:latin typeface="Garamond" pitchFamily="18" charset="0"/>
            </a:endParaRPr>
          </a:p>
          <a:p>
            <a:pPr algn="just"/>
            <a:r>
              <a:rPr lang="en-IN" sz="2200" dirty="0" smtClean="0">
                <a:latin typeface="Garamond" pitchFamily="18" charset="0"/>
              </a:rPr>
              <a:t>Notwithstanding the fact that market valuation of Indian </a:t>
            </a:r>
            <a:r>
              <a:rPr lang="en-IN" sz="2200" dirty="0" err="1" smtClean="0">
                <a:latin typeface="Garamond" pitchFamily="18" charset="0"/>
              </a:rPr>
              <a:t>startups</a:t>
            </a:r>
            <a:r>
              <a:rPr lang="en-IN" sz="2200" dirty="0" smtClean="0">
                <a:latin typeface="Garamond" pitchFamily="18" charset="0"/>
              </a:rPr>
              <a:t> has grown significantly over the past four years, a recent study, “Entrepreneurial India,” by the IBM Institute for Business Value and Oxford Economics found that </a:t>
            </a:r>
            <a:r>
              <a:rPr lang="en-IN" sz="2200" b="1" dirty="0" smtClean="0">
                <a:latin typeface="Garamond" pitchFamily="18" charset="0"/>
              </a:rPr>
              <a:t>90% of Indian </a:t>
            </a:r>
            <a:r>
              <a:rPr lang="en-IN" sz="2200" b="1" dirty="0" err="1" smtClean="0">
                <a:latin typeface="Garamond" pitchFamily="18" charset="0"/>
              </a:rPr>
              <a:t>startups</a:t>
            </a:r>
            <a:r>
              <a:rPr lang="en-IN" sz="2200" b="1" dirty="0" smtClean="0">
                <a:latin typeface="Garamond" pitchFamily="18" charset="0"/>
              </a:rPr>
              <a:t> fail within the first five years</a:t>
            </a:r>
            <a:r>
              <a:rPr lang="en-IN" sz="2200" dirty="0" smtClean="0">
                <a:latin typeface="Garamond" pitchFamily="18" charset="0"/>
              </a:rPr>
              <a:t>. And the most common reason for failure is lack of innovation. </a:t>
            </a:r>
          </a:p>
          <a:p>
            <a:pPr algn="just"/>
            <a:endParaRPr lang="en-IN" sz="1000" dirty="0" smtClean="0">
              <a:latin typeface="Garamond" pitchFamily="18" charset="0"/>
            </a:endParaRPr>
          </a:p>
          <a:p>
            <a:pPr algn="just"/>
            <a:r>
              <a:rPr lang="en-IN" sz="2200" dirty="0" smtClean="0">
                <a:latin typeface="Garamond" pitchFamily="18" charset="0"/>
              </a:rPr>
              <a:t>77% of venture capitalists surveyed believe that Indian </a:t>
            </a:r>
            <a:r>
              <a:rPr lang="en-IN" sz="2200" dirty="0" err="1" smtClean="0">
                <a:latin typeface="Garamond" pitchFamily="18" charset="0"/>
              </a:rPr>
              <a:t>startups</a:t>
            </a:r>
            <a:r>
              <a:rPr lang="en-IN" sz="2200" dirty="0" smtClean="0">
                <a:latin typeface="Garamond" pitchFamily="18" charset="0"/>
              </a:rPr>
              <a:t> lack new technologies or unique business models</a:t>
            </a:r>
            <a:endParaRPr lang="en-US" sz="2200" dirty="0">
              <a:latin typeface="Garamon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7152" y="493329"/>
            <a:ext cx="7757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  <a:latin typeface="Garamond" pitchFamily="18" charset="0"/>
              </a:rPr>
              <a:t>90% Of Indian </a:t>
            </a:r>
            <a:r>
              <a:rPr lang="en-IN" sz="2400" b="1" dirty="0" err="1" smtClean="0">
                <a:solidFill>
                  <a:srgbClr val="FF0000"/>
                </a:solidFill>
                <a:latin typeface="Garamond" pitchFamily="18" charset="0"/>
              </a:rPr>
              <a:t>Startups</a:t>
            </a:r>
            <a:r>
              <a:rPr lang="en-IN" sz="2400" b="1" dirty="0" smtClean="0">
                <a:solidFill>
                  <a:srgbClr val="FF0000"/>
                </a:solidFill>
                <a:latin typeface="Garamond" pitchFamily="18" charset="0"/>
              </a:rPr>
              <a:t> Will Fail Because Of Lack Of Innovation, Study Says</a:t>
            </a:r>
            <a:endParaRPr lang="en-IN" sz="24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7224" y="6000768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smtClean="0">
                <a:latin typeface="Garamond" pitchFamily="18" charset="0"/>
              </a:rPr>
              <a:t>https://www.forbes.com/sites/suparnadutt/2017/05/18/startups-in-india-fail-due-lack-of-innovation-according-to-a-new-ibm-study/#201e3c89657b</a:t>
            </a:r>
            <a:endParaRPr lang="en-IN" sz="1200" dirty="0"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09235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7152" y="493329"/>
            <a:ext cx="77572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 smtClean="0">
                <a:solidFill>
                  <a:srgbClr val="FF0000"/>
                </a:solidFill>
                <a:latin typeface="Garamond" pitchFamily="18" charset="0"/>
              </a:rPr>
              <a:t>90% Of Indian </a:t>
            </a:r>
            <a:r>
              <a:rPr lang="en-IN" sz="2000" b="1" dirty="0" err="1" smtClean="0">
                <a:solidFill>
                  <a:srgbClr val="FF0000"/>
                </a:solidFill>
                <a:latin typeface="Garamond" pitchFamily="18" charset="0"/>
              </a:rPr>
              <a:t>Startups</a:t>
            </a:r>
            <a:r>
              <a:rPr lang="en-IN" sz="2000" b="1" dirty="0" smtClean="0">
                <a:solidFill>
                  <a:srgbClr val="FF0000"/>
                </a:solidFill>
                <a:latin typeface="Garamond" pitchFamily="18" charset="0"/>
              </a:rPr>
              <a:t> Will Fail Because Of Lack Of Innovation, Study Says</a:t>
            </a:r>
            <a:endParaRPr lang="en-IN" sz="20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57356" y="6000768"/>
            <a:ext cx="6429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smtClean="0">
                <a:latin typeface="Garamond" pitchFamily="18" charset="0"/>
              </a:rPr>
              <a:t>https://www.forbes.com/sites/suparnadutt/2017/05/18/startups-in-india-fail-due-lack-of-innovation-according-to-a-new-ibm-study/#201e3c89657b</a:t>
            </a:r>
            <a:endParaRPr lang="en-IN" sz="1200" dirty="0">
              <a:latin typeface="Garamond" pitchFamily="18" charset="0"/>
            </a:endParaRPr>
          </a:p>
        </p:txBody>
      </p:sp>
      <p:sp>
        <p:nvSpPr>
          <p:cNvPr id="75778" name="AutoShape 2" descr="Image result for o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5780" name="AutoShape 4" descr="Image result for o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5782" name="Picture 6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143380"/>
            <a:ext cx="2786082" cy="977451"/>
          </a:xfrm>
          <a:prstGeom prst="rect">
            <a:avLst/>
          </a:prstGeom>
          <a:noFill/>
        </p:spPr>
      </p:pic>
      <p:pic>
        <p:nvPicPr>
          <p:cNvPr id="75784" name="Picture 8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214554"/>
            <a:ext cx="1890707" cy="1211129"/>
          </a:xfrm>
          <a:prstGeom prst="rect">
            <a:avLst/>
          </a:prstGeom>
          <a:noFill/>
        </p:spPr>
      </p:pic>
      <p:pic>
        <p:nvPicPr>
          <p:cNvPr id="75788" name="Picture 12" descr="Image result for amaz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2214554"/>
            <a:ext cx="1857388" cy="114693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785786" y="1285860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latin typeface="Garamond" pitchFamily="18" charset="0"/>
              </a:rPr>
              <a:t>It's well known that most Indian </a:t>
            </a:r>
            <a:r>
              <a:rPr lang="en-IN" dirty="0" err="1" smtClean="0">
                <a:latin typeface="Garamond" pitchFamily="18" charset="0"/>
              </a:rPr>
              <a:t>startups</a:t>
            </a:r>
            <a:r>
              <a:rPr lang="en-IN" dirty="0" smtClean="0">
                <a:latin typeface="Garamond" pitchFamily="18" charset="0"/>
              </a:rPr>
              <a:t> are prone to emulate successful global ideas, by and large fine-tuning an existing model to serve local needs. </a:t>
            </a:r>
            <a:endParaRPr lang="en-IN" dirty="0">
              <a:latin typeface="Garamond" pitchFamily="18" charset="0"/>
            </a:endParaRPr>
          </a:p>
        </p:txBody>
      </p:sp>
      <p:pic>
        <p:nvPicPr>
          <p:cNvPr id="75790" name="Picture 14" descr="Image result for spotify"/>
          <p:cNvPicPr>
            <a:picLocks noChangeAspect="1" noChangeArrowheads="1"/>
          </p:cNvPicPr>
          <p:nvPr/>
        </p:nvPicPr>
        <p:blipFill>
          <a:blip r:embed="rId6"/>
          <a:srcRect t="18735" b="20377"/>
          <a:stretch>
            <a:fillRect/>
          </a:stretch>
        </p:blipFill>
        <p:spPr bwMode="auto">
          <a:xfrm>
            <a:off x="6000760" y="2357430"/>
            <a:ext cx="2476599" cy="791677"/>
          </a:xfrm>
          <a:prstGeom prst="rect">
            <a:avLst/>
          </a:prstGeom>
          <a:noFill/>
        </p:spPr>
      </p:pic>
      <p:pic>
        <p:nvPicPr>
          <p:cNvPr id="75792" name="Picture 16" descr="Image result for flipkart 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3500438"/>
            <a:ext cx="1905000" cy="1905000"/>
          </a:xfrm>
          <a:prstGeom prst="rect">
            <a:avLst/>
          </a:prstGeom>
          <a:noFill/>
        </p:spPr>
      </p:pic>
      <p:pic>
        <p:nvPicPr>
          <p:cNvPr id="75794" name="Picture 18" descr="Image result for gaana"/>
          <p:cNvPicPr>
            <a:picLocks noChangeAspect="1" noChangeArrowheads="1"/>
          </p:cNvPicPr>
          <p:nvPr/>
        </p:nvPicPr>
        <p:blipFill>
          <a:blip r:embed="rId8" cstate="print"/>
          <a:srcRect t="38229" r="9090" b="36771"/>
          <a:stretch>
            <a:fillRect/>
          </a:stretch>
        </p:blipFill>
        <p:spPr bwMode="auto">
          <a:xfrm>
            <a:off x="5786446" y="3929066"/>
            <a:ext cx="2857520" cy="785818"/>
          </a:xfrm>
          <a:prstGeom prst="rect">
            <a:avLst/>
          </a:prstGeom>
          <a:noFill/>
        </p:spPr>
      </p:pic>
      <p:cxnSp>
        <p:nvCxnSpPr>
          <p:cNvPr id="20" name="Straight Connector 19"/>
          <p:cNvCxnSpPr/>
          <p:nvPr/>
        </p:nvCxnSpPr>
        <p:spPr>
          <a:xfrm rot="16200000" flipH="1">
            <a:off x="2036347" y="3607991"/>
            <a:ext cx="292816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4250927" y="3678636"/>
            <a:ext cx="292816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09235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2976" y="3262970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6. Legal Aspects Involved in Startup</a:t>
            </a:r>
            <a:endParaRPr lang="en-US" sz="28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  <p:pic>
        <p:nvPicPr>
          <p:cNvPr id="7" name="Picture 2" descr="Idea Bulb Sticker - Just Stickers : Just Stick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000240"/>
            <a:ext cx="1285884" cy="1285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350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785786" y="1285860"/>
            <a:ext cx="72152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IN" sz="2400" dirty="0" smtClean="0">
                <a:latin typeface="Garamond" pitchFamily="18" charset="0"/>
              </a:rPr>
              <a:t>Primary Compliances e.g. local bodies permission</a:t>
            </a:r>
          </a:p>
          <a:p>
            <a:pPr marL="342900" indent="-342900">
              <a:buAutoNum type="arabicPeriod"/>
            </a:pPr>
            <a:r>
              <a:rPr lang="en-IN" sz="2400" dirty="0" smtClean="0">
                <a:latin typeface="Garamond" pitchFamily="18" charset="0"/>
              </a:rPr>
              <a:t>Forms of Business</a:t>
            </a:r>
          </a:p>
          <a:p>
            <a:pPr marL="342900" indent="-342900">
              <a:buAutoNum type="arabicPeriod"/>
            </a:pPr>
            <a:r>
              <a:rPr lang="en-IN" sz="2400" dirty="0" smtClean="0">
                <a:latin typeface="Garamond" pitchFamily="18" charset="0"/>
              </a:rPr>
              <a:t>Intellectual Property Rights</a:t>
            </a:r>
          </a:p>
          <a:p>
            <a:pPr marL="342900" indent="-342900">
              <a:buAutoNum type="arabicPeriod"/>
            </a:pPr>
            <a:r>
              <a:rPr lang="en-IN" sz="2400" dirty="0" err="1" smtClean="0">
                <a:latin typeface="Garamond" pitchFamily="18" charset="0"/>
              </a:rPr>
              <a:t>Sectoral</a:t>
            </a:r>
            <a:r>
              <a:rPr lang="en-IN" sz="2400" dirty="0" smtClean="0">
                <a:latin typeface="Garamond" pitchFamily="18" charset="0"/>
              </a:rPr>
              <a:t> Regulation Compliances e.g. Councils, Authorities</a:t>
            </a:r>
          </a:p>
          <a:p>
            <a:pPr marL="342900" indent="-342900">
              <a:buAutoNum type="arabicPeriod"/>
            </a:pPr>
            <a:endParaRPr lang="en-IN" sz="2400" dirty="0">
              <a:latin typeface="Garamon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152" y="493329"/>
            <a:ext cx="77572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  <a:latin typeface="Garamond" pitchFamily="18" charset="0"/>
              </a:rPr>
              <a:t>Legal Aspects Involved in the </a:t>
            </a:r>
            <a:r>
              <a:rPr lang="en-IN" sz="2400" b="1" dirty="0" err="1" smtClean="0">
                <a:solidFill>
                  <a:srgbClr val="FF0000"/>
                </a:solidFill>
                <a:latin typeface="Garamond" pitchFamily="18" charset="0"/>
              </a:rPr>
              <a:t>Startups</a:t>
            </a:r>
            <a:endParaRPr lang="en-IN" sz="2400" b="1" dirty="0">
              <a:solidFill>
                <a:srgbClr val="FF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50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2976" y="3191532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7. My Story</a:t>
            </a:r>
            <a:endParaRPr lang="en-US" sz="28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  <p:pic>
        <p:nvPicPr>
          <p:cNvPr id="19458" name="Picture 2" descr="Idea Bulb Sticker - Just Stickers : Just Stick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785926"/>
            <a:ext cx="1285884" cy="1285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350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146" name="Picture 2" descr="Logo"/>
          <p:cNvPicPr>
            <a:picLocks noChangeAspect="1" noChangeArrowheads="1"/>
          </p:cNvPicPr>
          <p:nvPr/>
        </p:nvPicPr>
        <p:blipFill>
          <a:blip r:embed="rId3"/>
          <a:srcRect r="70604"/>
          <a:stretch>
            <a:fillRect/>
          </a:stretch>
        </p:blipFill>
        <p:spPr bwMode="auto">
          <a:xfrm>
            <a:off x="2143108" y="1214422"/>
            <a:ext cx="1689424" cy="1428760"/>
          </a:xfrm>
          <a:prstGeom prst="rect">
            <a:avLst/>
          </a:prstGeom>
          <a:noFill/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214422"/>
            <a:ext cx="1357322" cy="135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815" y="3714752"/>
            <a:ext cx="1293177" cy="164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No photo description available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3643314"/>
            <a:ext cx="1443977" cy="171451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000100" y="500042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  <a:latin typeface="Bookman Old Style" pitchFamily="18" charset="0"/>
              </a:rPr>
              <a:t>My Story</a:t>
            </a:r>
            <a:endParaRPr lang="en-IN" sz="2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5984" y="264318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latin typeface="Bookman Old Style" pitchFamily="18" charset="0"/>
              </a:rPr>
              <a:t>2016</a:t>
            </a:r>
            <a:endParaRPr lang="en-IN" b="1" dirty="0">
              <a:latin typeface="Bookman Old Styl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0694" y="271462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latin typeface="Bookman Old Style" pitchFamily="18" charset="0"/>
              </a:rPr>
              <a:t>2017</a:t>
            </a:r>
            <a:endParaRPr lang="en-IN" b="1" dirty="0">
              <a:latin typeface="Bookman Old Style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1670" y="541712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latin typeface="Bookman Old Style" pitchFamily="18" charset="0"/>
              </a:rPr>
              <a:t>2018</a:t>
            </a:r>
            <a:endParaRPr lang="en-IN" b="1" dirty="0">
              <a:latin typeface="Bookman Old Style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72132" y="541712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latin typeface="Bookman Old Style" pitchFamily="18" charset="0"/>
              </a:rPr>
              <a:t>2019</a:t>
            </a:r>
            <a:endParaRPr lang="en-IN" b="1" dirty="0">
              <a:latin typeface="Bookman Old Style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2037142" y="3678636"/>
            <a:ext cx="492842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14414" y="3500438"/>
            <a:ext cx="6572296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428728" y="300037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err="1" smtClean="0">
                <a:latin typeface="Bookman Old Style" pitchFamily="18" charset="0"/>
              </a:rPr>
              <a:t>klgupta.in</a:t>
            </a:r>
            <a:endParaRPr lang="en-IN" dirty="0">
              <a:latin typeface="Bookman Old Style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86314" y="300037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latin typeface="Bookman Old Style" pitchFamily="18" charset="0"/>
              </a:rPr>
              <a:t>probono-india.in</a:t>
            </a:r>
            <a:endParaRPr lang="en-IN" dirty="0">
              <a:latin typeface="Bookman Old Style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85852" y="578645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latin typeface="Bookman Old Style" pitchFamily="18" charset="0"/>
              </a:rPr>
              <a:t>legalstartups.info</a:t>
            </a:r>
            <a:endParaRPr lang="en-IN" dirty="0">
              <a:latin typeface="Bookman Old Style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14876" y="578645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err="1" smtClean="0">
                <a:latin typeface="Bookman Old Style" pitchFamily="18" charset="0"/>
              </a:rPr>
              <a:t>courtmanagement.in</a:t>
            </a:r>
            <a:endParaRPr lang="en-IN" dirty="0">
              <a:latin typeface="Bookman Old Style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0369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5889B-541D-4C90-8A57-FB3F05A22F4A}" type="slidenum">
              <a:rPr lang="en-US" b="1"/>
              <a:pPr>
                <a:defRPr/>
              </a:pPr>
              <a:t>37</a:t>
            </a:fld>
            <a:endParaRPr lang="en-US" b="1" dirty="0"/>
          </a:p>
        </p:txBody>
      </p:sp>
      <p:sp>
        <p:nvSpPr>
          <p:cNvPr id="2" name="AutoShape 2" descr="Image result for mag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718945"/>
            <a:ext cx="5181600" cy="3445966"/>
          </a:xfrm>
          <a:prstGeom prst="rect">
            <a:avLst/>
          </a:prstGeom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089562" y="4126811"/>
            <a:ext cx="69267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Verdana" panose="020B0604030504040204" pitchFamily="34" charset="0"/>
              </a:rPr>
              <a:t>Dr. </a:t>
            </a:r>
            <a:r>
              <a:rPr lang="en-US" altLang="en-US" sz="2400" b="1" dirty="0" err="1">
                <a:latin typeface="Verdana" panose="020B0604030504040204" pitchFamily="34" charset="0"/>
              </a:rPr>
              <a:t>Kalpeshkumar</a:t>
            </a:r>
            <a:r>
              <a:rPr lang="en-US" altLang="en-US" sz="2400" b="1" dirty="0">
                <a:latin typeface="Verdana" panose="020B0604030504040204" pitchFamily="34" charset="0"/>
              </a:rPr>
              <a:t> L Gupta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Verdana" panose="020B0604030504040204" pitchFamily="34" charset="0"/>
              </a:rPr>
              <a:t>www.klgupta.in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latin typeface="Verdana" panose="020B0604030504040204" pitchFamily="34" charset="0"/>
              </a:rPr>
              <a:t>Mob. 99248 97691</a:t>
            </a:r>
            <a:endParaRPr lang="en-US" altLang="en-US" sz="18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6516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71538" y="3334408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1. What do you mean by Startup?</a:t>
            </a:r>
            <a:endParaRPr lang="en-US" sz="28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  <p:pic>
        <p:nvPicPr>
          <p:cNvPr id="7" name="Picture 2" descr="Idea Bulb Sticker - Just Stickers : Just Stick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928802"/>
            <a:ext cx="1285884" cy="1285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350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7153" y="936480"/>
            <a:ext cx="750093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300" dirty="0" smtClean="0">
                <a:latin typeface="Garamond" pitchFamily="18" charset="0"/>
              </a:rPr>
              <a:t>#A </a:t>
            </a:r>
            <a:r>
              <a:rPr lang="en-IN" sz="2300" dirty="0" err="1" smtClean="0">
                <a:latin typeface="Garamond" pitchFamily="18" charset="0"/>
              </a:rPr>
              <a:t>startup</a:t>
            </a:r>
            <a:r>
              <a:rPr lang="en-IN" sz="2300" dirty="0" smtClean="0">
                <a:latin typeface="Garamond" pitchFamily="18" charset="0"/>
              </a:rPr>
              <a:t> is a young company that is just beginning to develop.*</a:t>
            </a:r>
          </a:p>
          <a:p>
            <a:pPr algn="just"/>
            <a:endParaRPr lang="en-IN" sz="500" dirty="0" smtClean="0">
              <a:latin typeface="Garamond" pitchFamily="18" charset="0"/>
            </a:endParaRPr>
          </a:p>
          <a:p>
            <a:pPr algn="just"/>
            <a:endParaRPr lang="en-IN" sz="1000" dirty="0" smtClean="0">
              <a:latin typeface="Garamond" pitchFamily="18" charset="0"/>
            </a:endParaRPr>
          </a:p>
          <a:p>
            <a:pPr algn="just"/>
            <a:r>
              <a:rPr lang="en-IN" sz="2300" dirty="0" smtClean="0">
                <a:latin typeface="Garamond" pitchFamily="18" charset="0"/>
              </a:rPr>
              <a:t>#</a:t>
            </a:r>
            <a:r>
              <a:rPr lang="en-IN" sz="2300" dirty="0" err="1" smtClean="0">
                <a:latin typeface="Garamond" pitchFamily="18" charset="0"/>
              </a:rPr>
              <a:t>Startups</a:t>
            </a:r>
            <a:r>
              <a:rPr lang="en-IN" sz="2300" dirty="0" smtClean="0">
                <a:latin typeface="Garamond" pitchFamily="18" charset="0"/>
              </a:rPr>
              <a:t> are usually small and initially financed and operated by a handful of founders or one individual. These companies offer a product or service that is not currently being offered elsewhere in the market, or that the founders believe is being offered in an inferior manner.*</a:t>
            </a:r>
          </a:p>
          <a:p>
            <a:pPr algn="just"/>
            <a:endParaRPr lang="en-IN" sz="500" dirty="0" smtClean="0">
              <a:latin typeface="Garamond" pitchFamily="18" charset="0"/>
            </a:endParaRPr>
          </a:p>
          <a:p>
            <a:pPr algn="just"/>
            <a:endParaRPr lang="en-IN" sz="1000" dirty="0" smtClean="0">
              <a:latin typeface="Garamond" pitchFamily="18" charset="0"/>
            </a:endParaRPr>
          </a:p>
          <a:p>
            <a:pPr algn="just"/>
            <a:r>
              <a:rPr lang="en-IN" sz="2300" dirty="0" smtClean="0">
                <a:latin typeface="Garamond" pitchFamily="18" charset="0"/>
              </a:rPr>
              <a:t>#</a:t>
            </a:r>
            <a:r>
              <a:rPr lang="en-IN" sz="2300" dirty="0" err="1" smtClean="0">
                <a:latin typeface="Garamond" pitchFamily="18" charset="0"/>
              </a:rPr>
              <a:t>Startups</a:t>
            </a:r>
            <a:r>
              <a:rPr lang="en-IN" sz="2300" dirty="0" smtClean="0">
                <a:latin typeface="Garamond" pitchFamily="18" charset="0"/>
              </a:rPr>
              <a:t> are entrepreneurial ventures and new businesses focused on searching for a repeatable and scalable business model.**</a:t>
            </a:r>
          </a:p>
          <a:p>
            <a:pPr algn="just"/>
            <a:endParaRPr lang="en-IN" sz="500" dirty="0" smtClean="0">
              <a:latin typeface="Garamond" pitchFamily="18" charset="0"/>
            </a:endParaRPr>
          </a:p>
          <a:p>
            <a:pPr algn="just"/>
            <a:r>
              <a:rPr lang="en-IN" sz="2300" dirty="0" smtClean="0">
                <a:latin typeface="Garamond" pitchFamily="18" charset="0"/>
              </a:rPr>
              <a:t>#</a:t>
            </a:r>
            <a:r>
              <a:rPr lang="en-IN" sz="2300" dirty="0" err="1" smtClean="0">
                <a:latin typeface="Garamond" pitchFamily="18" charset="0"/>
              </a:rPr>
              <a:t>Startups</a:t>
            </a:r>
            <a:r>
              <a:rPr lang="en-IN" sz="2300" dirty="0" smtClean="0">
                <a:latin typeface="Garamond" pitchFamily="18" charset="0"/>
              </a:rPr>
              <a:t> are focused on rapid growth and the potential for substantial future revenue.**</a:t>
            </a:r>
          </a:p>
          <a:p>
            <a:pPr algn="just"/>
            <a:endParaRPr lang="en-IN" sz="2300" dirty="0" smtClean="0">
              <a:latin typeface="Garamond" pitchFamily="18" charset="0"/>
            </a:endParaRPr>
          </a:p>
          <a:p>
            <a:pPr algn="just"/>
            <a:endParaRPr lang="en-US" sz="2300" dirty="0">
              <a:latin typeface="Garamon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7152" y="252049"/>
            <a:ext cx="768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Startups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28794" y="6286520"/>
            <a:ext cx="69294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 smtClean="0">
                <a:latin typeface="Garamond" pitchFamily="18" charset="0"/>
              </a:rPr>
              <a:t>*https://www.investopedia.com/ask/answers/12/what-is-a-startup.asp</a:t>
            </a:r>
            <a:endParaRPr lang="en-IN" sz="1200" dirty="0">
              <a:latin typeface="Garamon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28794" y="6500834"/>
            <a:ext cx="58579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b="1" dirty="0" smtClean="0">
                <a:latin typeface="Garamond" pitchFamily="18" charset="0"/>
              </a:rPr>
              <a:t>**</a:t>
            </a:r>
            <a:r>
              <a:rPr lang="en-IN" sz="1200" dirty="0" smtClean="0">
                <a:latin typeface="Garamond" pitchFamily="18" charset="0"/>
              </a:rPr>
              <a:t>https://digitalcommons.law.msu.edu/cgi/viewcontent.cgi?article=1540&amp;context=facpubs</a:t>
            </a:r>
            <a:endParaRPr lang="en-IN" sz="1200" dirty="0">
              <a:latin typeface="Garamon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955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7152" y="252049"/>
            <a:ext cx="768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Startups</a:t>
            </a:r>
            <a:endParaRPr lang="en-US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7224" y="1000108"/>
            <a:ext cx="721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latin typeface="Garamond" pitchFamily="18" charset="0"/>
              </a:rPr>
              <a:t>A </a:t>
            </a:r>
            <a:r>
              <a:rPr lang="en-IN" sz="2400" dirty="0" err="1" smtClean="0">
                <a:latin typeface="Garamond" pitchFamily="18" charset="0"/>
              </a:rPr>
              <a:t>startup</a:t>
            </a:r>
            <a:r>
              <a:rPr lang="en-IN" sz="2400" dirty="0" smtClean="0">
                <a:latin typeface="Garamond" pitchFamily="18" charset="0"/>
              </a:rPr>
              <a:t> is a company working to solve a problem where the solution is not obvious and success is not guaranteed.</a:t>
            </a:r>
          </a:p>
          <a:p>
            <a:endParaRPr lang="en-IN" sz="2400" dirty="0">
              <a:latin typeface="Garamon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28662" y="1928802"/>
            <a:ext cx="6929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N" sz="2000" dirty="0" smtClean="0">
                <a:latin typeface="Garamond" pitchFamily="18" charset="0"/>
              </a:rPr>
              <a:t>- Neil Blumenthal, cofounder and co-CEO of </a:t>
            </a:r>
            <a:r>
              <a:rPr lang="en-IN" sz="2000" dirty="0" err="1" smtClean="0">
                <a:latin typeface="Garamond" pitchFamily="18" charset="0"/>
              </a:rPr>
              <a:t>Warby</a:t>
            </a:r>
            <a:r>
              <a:rPr lang="en-IN" sz="2000" dirty="0" smtClean="0">
                <a:latin typeface="Garamond" pitchFamily="18" charset="0"/>
              </a:rPr>
              <a:t> Parker</a:t>
            </a:r>
            <a:endParaRPr lang="en-IN" sz="2000" dirty="0"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955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239000" y="6198535"/>
            <a:ext cx="890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Garamond" panose="02020404030301010803" pitchFamily="18" charset="0"/>
              </a:rPr>
              <a:t>Cont</a:t>
            </a:r>
            <a:r>
              <a:rPr lang="en-US" sz="1600" dirty="0" smtClean="0">
                <a:latin typeface="Garamond" panose="02020404030301010803" pitchFamily="18" charset="0"/>
              </a:rPr>
              <a:t>…</a:t>
            </a:r>
            <a:endParaRPr lang="en-US" sz="1600" dirty="0">
              <a:latin typeface="Garamond" panose="02020404030301010803" pitchFamily="18" charset="0"/>
            </a:endParaRPr>
          </a:p>
        </p:txBody>
      </p:sp>
      <p:pic>
        <p:nvPicPr>
          <p:cNvPr id="71682" name="Picture 2" descr="Image result for startups india"/>
          <p:cNvPicPr>
            <a:picLocks noChangeAspect="1" noChangeArrowheads="1"/>
          </p:cNvPicPr>
          <p:nvPr/>
        </p:nvPicPr>
        <p:blipFill>
          <a:blip r:embed="rId3"/>
          <a:srcRect t="39551" b="39941"/>
          <a:stretch>
            <a:fillRect/>
          </a:stretch>
        </p:blipFill>
        <p:spPr bwMode="auto">
          <a:xfrm>
            <a:off x="2071670" y="214290"/>
            <a:ext cx="4876800" cy="1000132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857224" y="1071546"/>
            <a:ext cx="342902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000" dirty="0" smtClean="0">
                <a:latin typeface="Garamond" pitchFamily="18" charset="0"/>
              </a:rPr>
              <a:t>The campaign was first announced by Indian Prime Minister, </a:t>
            </a:r>
            <a:r>
              <a:rPr lang="en-IN" sz="2000" dirty="0" err="1" smtClean="0">
                <a:latin typeface="Garamond" pitchFamily="18" charset="0"/>
              </a:rPr>
              <a:t>Narendra</a:t>
            </a:r>
            <a:r>
              <a:rPr lang="en-IN" sz="2000" dirty="0" smtClean="0">
                <a:latin typeface="Garamond" pitchFamily="18" charset="0"/>
              </a:rPr>
              <a:t> </a:t>
            </a:r>
            <a:r>
              <a:rPr lang="en-IN" sz="2000" dirty="0" err="1" smtClean="0">
                <a:latin typeface="Garamond" pitchFamily="18" charset="0"/>
              </a:rPr>
              <a:t>Modi</a:t>
            </a:r>
            <a:r>
              <a:rPr lang="en-IN" sz="2000" dirty="0" smtClean="0">
                <a:latin typeface="Garamond" pitchFamily="18" charset="0"/>
              </a:rPr>
              <a:t> during his </a:t>
            </a:r>
            <a:r>
              <a:rPr lang="en-IN" sz="2000" b="1" dirty="0" smtClean="0">
                <a:latin typeface="Garamond" pitchFamily="18" charset="0"/>
              </a:rPr>
              <a:t>15 August 2015 </a:t>
            </a:r>
            <a:r>
              <a:rPr lang="en-IN" sz="2000" dirty="0" smtClean="0">
                <a:latin typeface="Garamond" pitchFamily="18" charset="0"/>
              </a:rPr>
              <a:t>address from the Red Fort, in New Delhi.</a:t>
            </a:r>
          </a:p>
          <a:p>
            <a:endParaRPr lang="en-IN" sz="1400" dirty="0" smtClean="0">
              <a:latin typeface="Garamond" pitchFamily="18" charset="0"/>
            </a:endParaRPr>
          </a:p>
          <a:p>
            <a:pPr algn="just"/>
            <a:r>
              <a:rPr lang="en-IN" sz="2000" dirty="0" smtClean="0">
                <a:latin typeface="Garamond" pitchFamily="18" charset="0"/>
              </a:rPr>
              <a:t>The action plan of this initiative, is based on the following three pillars:</a:t>
            </a:r>
          </a:p>
          <a:p>
            <a:endParaRPr lang="en-IN" sz="1400" dirty="0" smtClean="0">
              <a:latin typeface="Garamond" pitchFamily="18" charset="0"/>
            </a:endParaRPr>
          </a:p>
          <a:p>
            <a:r>
              <a:rPr lang="en-IN" sz="2000" dirty="0" smtClean="0">
                <a:latin typeface="Garamond" pitchFamily="18" charset="0"/>
              </a:rPr>
              <a:t>1. Simplification and Handholding.</a:t>
            </a:r>
          </a:p>
          <a:p>
            <a:r>
              <a:rPr lang="en-IN" sz="2000" dirty="0" smtClean="0">
                <a:latin typeface="Garamond" pitchFamily="18" charset="0"/>
              </a:rPr>
              <a:t>2. Funding Support and Incentives.</a:t>
            </a:r>
          </a:p>
          <a:p>
            <a:r>
              <a:rPr lang="en-IN" sz="2000" dirty="0" smtClean="0">
                <a:latin typeface="Garamond" pitchFamily="18" charset="0"/>
              </a:rPr>
              <a:t>3. Industry-Academia Partnership and Incubation.</a:t>
            </a:r>
            <a:endParaRPr lang="en-IN" sz="2000" dirty="0">
              <a:latin typeface="Garamond" pitchFamily="18" charset="0"/>
            </a:endParaRPr>
          </a:p>
        </p:txBody>
      </p:sp>
      <p:pic>
        <p:nvPicPr>
          <p:cNvPr id="71684" name="Picture 4" descr="Image result for startups india red fo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285860"/>
            <a:ext cx="3929122" cy="392912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955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77153" y="936480"/>
            <a:ext cx="75009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Garamond" panose="02020404030301010803" pitchFamily="18" charset="0"/>
              </a:rPr>
              <a:t>An entity shall be considered as a Startup: </a:t>
            </a:r>
            <a:endParaRPr lang="en-US" dirty="0" smtClean="0">
              <a:latin typeface="Garamond" panose="02020404030301010803" pitchFamily="18" charset="0"/>
            </a:endParaRPr>
          </a:p>
          <a:p>
            <a:pPr algn="just"/>
            <a:endParaRPr lang="en-US" sz="1200" dirty="0" smtClean="0">
              <a:latin typeface="Garamond" panose="02020404030301010803" pitchFamily="18" charset="0"/>
            </a:endParaRPr>
          </a:p>
          <a:p>
            <a:pPr algn="just"/>
            <a:r>
              <a:rPr lang="en-US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Garamond" panose="02020404030301010803" pitchFamily="18" charset="0"/>
              </a:rPr>
              <a:t>. </a:t>
            </a:r>
            <a:r>
              <a:rPr lang="en-US" dirty="0" err="1" smtClean="0">
                <a:latin typeface="Garamond" panose="02020404030301010803" pitchFamily="18" charset="0"/>
              </a:rPr>
              <a:t>Upto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  <a:r>
              <a:rPr lang="en-US" dirty="0">
                <a:latin typeface="Garamond" panose="02020404030301010803" pitchFamily="18" charset="0"/>
              </a:rPr>
              <a:t>a period of </a:t>
            </a:r>
            <a:r>
              <a:rPr lang="en-US" u="sng" dirty="0" smtClean="0">
                <a:latin typeface="Garamond" panose="02020404030301010803" pitchFamily="18" charset="0"/>
              </a:rPr>
              <a:t>10 years </a:t>
            </a:r>
            <a:r>
              <a:rPr lang="en-US" dirty="0">
                <a:latin typeface="Garamond" panose="02020404030301010803" pitchFamily="18" charset="0"/>
              </a:rPr>
              <a:t>from the date of incorporation/registration, </a:t>
            </a:r>
            <a:endParaRPr lang="en-US" dirty="0" smtClean="0">
              <a:latin typeface="Garamond" panose="02020404030301010803" pitchFamily="18" charset="0"/>
            </a:endParaRPr>
          </a:p>
          <a:p>
            <a:pPr algn="just"/>
            <a:r>
              <a:rPr lang="en-US" dirty="0" smtClean="0">
                <a:latin typeface="Garamond" panose="02020404030301010803" pitchFamily="18" charset="0"/>
              </a:rPr>
              <a:t>if </a:t>
            </a:r>
            <a:r>
              <a:rPr lang="en-US" dirty="0">
                <a:latin typeface="Garamond" panose="02020404030301010803" pitchFamily="18" charset="0"/>
              </a:rPr>
              <a:t>it is incorporated as a private limited company (as defined in the Companies Act, 2013) </a:t>
            </a:r>
            <a:r>
              <a:rPr lang="en-US" b="1" dirty="0">
                <a:latin typeface="Garamond" panose="02020404030301010803" pitchFamily="18" charset="0"/>
              </a:rPr>
              <a:t>or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smtClean="0">
                <a:latin typeface="Garamond" panose="02020404030301010803" pitchFamily="18" charset="0"/>
              </a:rPr>
              <a:t>registered </a:t>
            </a:r>
            <a:r>
              <a:rPr lang="en-US" dirty="0">
                <a:latin typeface="Garamond" panose="02020404030301010803" pitchFamily="18" charset="0"/>
              </a:rPr>
              <a:t>as a partnership firm (registered under section 59 of the Partnership Act, 1932) </a:t>
            </a:r>
            <a:r>
              <a:rPr lang="en-US" b="1" dirty="0">
                <a:latin typeface="Garamond" panose="02020404030301010803" pitchFamily="18" charset="0"/>
              </a:rPr>
              <a:t>or</a:t>
            </a:r>
            <a:r>
              <a:rPr lang="en-US" dirty="0">
                <a:latin typeface="Garamond" panose="02020404030301010803" pitchFamily="18" charset="0"/>
              </a:rPr>
              <a:t> a limited liability partnership (under the Limited Liability Partnership Act, 2008) in India. </a:t>
            </a:r>
            <a:endParaRPr lang="en-US" dirty="0" smtClean="0">
              <a:latin typeface="Garamond" panose="02020404030301010803" pitchFamily="18" charset="0"/>
            </a:endParaRPr>
          </a:p>
          <a:p>
            <a:pPr algn="just"/>
            <a:endParaRPr lang="en-US" dirty="0" smtClean="0">
              <a:latin typeface="Garamond" panose="02020404030301010803" pitchFamily="18" charset="0"/>
            </a:endParaRPr>
          </a:p>
          <a:p>
            <a:pPr algn="just"/>
            <a:r>
              <a:rPr lang="en-US" dirty="0" smtClean="0">
                <a:solidFill>
                  <a:srgbClr val="FF0000"/>
                </a:solidFill>
                <a:latin typeface="Garamond" panose="02020404030301010803" pitchFamily="18" charset="0"/>
              </a:rPr>
              <a:t>ii</a:t>
            </a:r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  <a:t>. </a:t>
            </a:r>
            <a:r>
              <a:rPr lang="en-US" dirty="0">
                <a:latin typeface="Garamond" panose="02020404030301010803" pitchFamily="18" charset="0"/>
              </a:rPr>
              <a:t>Turnover of the entity for any of the financial years since incorporation/ registration has not exceeded Rs. </a:t>
            </a:r>
            <a:r>
              <a:rPr lang="en-US" dirty="0" smtClean="0">
                <a:latin typeface="Garamond" panose="02020404030301010803" pitchFamily="18" charset="0"/>
              </a:rPr>
              <a:t>100 </a:t>
            </a:r>
            <a:r>
              <a:rPr lang="en-US" dirty="0" err="1" smtClean="0">
                <a:latin typeface="Garamond" panose="02020404030301010803" pitchFamily="18" charset="0"/>
              </a:rPr>
              <a:t>crore</a:t>
            </a:r>
            <a:r>
              <a:rPr lang="en-US" dirty="0" smtClean="0">
                <a:latin typeface="Garamond" panose="02020404030301010803" pitchFamily="18" charset="0"/>
              </a:rPr>
              <a:t> </a:t>
            </a:r>
          </a:p>
          <a:p>
            <a:pPr algn="just"/>
            <a:endParaRPr lang="en-US" sz="1200" dirty="0">
              <a:latin typeface="Garamond" panose="02020404030301010803" pitchFamily="18" charset="0"/>
            </a:endParaRPr>
          </a:p>
          <a:p>
            <a:pPr algn="just"/>
            <a:r>
              <a:rPr lang="en-US" dirty="0" smtClean="0">
                <a:solidFill>
                  <a:srgbClr val="FF0000"/>
                </a:solidFill>
                <a:latin typeface="Garamond" panose="02020404030301010803" pitchFamily="18" charset="0"/>
              </a:rPr>
              <a:t>iii</a:t>
            </a:r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  <a:t>. </a:t>
            </a:r>
            <a:r>
              <a:rPr lang="en-US" dirty="0">
                <a:latin typeface="Garamond" panose="02020404030301010803" pitchFamily="18" charset="0"/>
              </a:rPr>
              <a:t>Entity is working towards </a:t>
            </a:r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innovation, development or improvement of products or processes or services</a:t>
            </a:r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  <a:t>, </a:t>
            </a:r>
            <a:r>
              <a:rPr lang="en-US" dirty="0">
                <a:latin typeface="Garamond" panose="02020404030301010803" pitchFamily="18" charset="0"/>
              </a:rPr>
              <a:t>or if it is a scalable business model with a high potential of employment generation or wealth creation. </a:t>
            </a:r>
            <a:endParaRPr lang="en-US" dirty="0" smtClean="0">
              <a:latin typeface="Garamond" panose="02020404030301010803" pitchFamily="18" charset="0"/>
            </a:endParaRPr>
          </a:p>
          <a:p>
            <a:pPr algn="just"/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6753" y="6335568"/>
            <a:ext cx="75515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Garamond" panose="02020404030301010803" pitchFamily="18" charset="0"/>
              </a:rPr>
              <a:t>https://dipp.gov.in/sites/default/files/Startup_Notification11April2018_0.pdf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7152" y="252049"/>
            <a:ext cx="7681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MINISTRY OF COMMERCE AND INDUSTRY (Department of Industrial Policy and Promotion) NOTIFICATION New Delhi, the 11th April, 2018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9000" y="6198535"/>
            <a:ext cx="890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Garamond" panose="02020404030301010803" pitchFamily="18" charset="0"/>
              </a:rPr>
              <a:t>Cont</a:t>
            </a:r>
            <a:r>
              <a:rPr lang="en-US" sz="1600" dirty="0" smtClean="0">
                <a:latin typeface="Garamond" panose="02020404030301010803" pitchFamily="18" charset="0"/>
              </a:rPr>
              <a:t>…</a:t>
            </a:r>
            <a:endParaRPr lang="en-US" sz="1600" dirty="0">
              <a:latin typeface="Garamond" panose="020204040303010108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9552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5682" y="13855"/>
            <a:ext cx="38100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77153" y="1231880"/>
            <a:ext cx="75009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Garamond" panose="02020404030301010803" pitchFamily="18" charset="0"/>
              </a:rPr>
              <a:t>Provided </a:t>
            </a:r>
            <a:r>
              <a:rPr lang="en-US" dirty="0">
                <a:latin typeface="Garamond" panose="02020404030301010803" pitchFamily="18" charset="0"/>
              </a:rPr>
              <a:t>that an entity formed by splitting up or reconstruction of an existing business shall not be considered a ‘Startup’. </a:t>
            </a:r>
            <a:endParaRPr lang="en-US" dirty="0" smtClean="0">
              <a:latin typeface="Garamond" panose="02020404030301010803" pitchFamily="18" charset="0"/>
            </a:endParaRPr>
          </a:p>
          <a:p>
            <a:pPr algn="just"/>
            <a:endParaRPr lang="en-US" dirty="0">
              <a:latin typeface="Garamond" panose="02020404030301010803" pitchFamily="18" charset="0"/>
            </a:endParaRPr>
          </a:p>
          <a:p>
            <a:pPr algn="just"/>
            <a:r>
              <a:rPr lang="en-US" b="1" dirty="0" smtClean="0">
                <a:latin typeface="Garamond" panose="02020404030301010803" pitchFamily="18" charset="0"/>
              </a:rPr>
              <a:t>Explanation</a:t>
            </a:r>
          </a:p>
          <a:p>
            <a:pPr algn="just"/>
            <a:endParaRPr lang="en-US" dirty="0">
              <a:latin typeface="Garamond" panose="02020404030301010803" pitchFamily="18" charset="0"/>
            </a:endParaRPr>
          </a:p>
          <a:p>
            <a:pPr algn="just"/>
            <a:r>
              <a:rPr lang="en-US" dirty="0" smtClean="0">
                <a:latin typeface="Garamond" panose="02020404030301010803" pitchFamily="18" charset="0"/>
              </a:rPr>
              <a:t>An </a:t>
            </a:r>
            <a:r>
              <a:rPr lang="en-US" dirty="0">
                <a:latin typeface="Garamond" panose="02020404030301010803" pitchFamily="18" charset="0"/>
              </a:rPr>
              <a:t>entity shall cease to be a Startup on completion of </a:t>
            </a:r>
            <a:r>
              <a:rPr lang="en-US" dirty="0" smtClean="0">
                <a:latin typeface="Garamond" panose="02020404030301010803" pitchFamily="18" charset="0"/>
              </a:rPr>
              <a:t>10 years </a:t>
            </a:r>
            <a:r>
              <a:rPr lang="en-US" dirty="0">
                <a:latin typeface="Garamond" panose="02020404030301010803" pitchFamily="18" charset="0"/>
              </a:rPr>
              <a:t>from the date of its incorporation/ registration or if its turnover for any previous year exceeds Rupees </a:t>
            </a:r>
            <a:r>
              <a:rPr lang="en-US" dirty="0" smtClean="0">
                <a:latin typeface="Garamond" panose="02020404030301010803" pitchFamily="18" charset="0"/>
              </a:rPr>
              <a:t>100 </a:t>
            </a:r>
            <a:r>
              <a:rPr lang="en-US" dirty="0" err="1" smtClean="0">
                <a:latin typeface="Garamond" panose="02020404030301010803" pitchFamily="18" charset="0"/>
              </a:rPr>
              <a:t>crore</a:t>
            </a:r>
            <a:r>
              <a:rPr lang="en-US" dirty="0">
                <a:latin typeface="Garamond" panose="02020404030301010803" pitchFamily="18" charset="0"/>
              </a:rPr>
              <a:t>. </a:t>
            </a:r>
            <a:endParaRPr lang="en-US" dirty="0" smtClean="0">
              <a:latin typeface="Garamond" panose="02020404030301010803" pitchFamily="18" charset="0"/>
            </a:endParaRPr>
          </a:p>
          <a:p>
            <a:pPr algn="just"/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5315" y="6335568"/>
            <a:ext cx="75515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Garamond" panose="02020404030301010803" pitchFamily="18" charset="0"/>
              </a:rPr>
              <a:t>https://dipp.gov.in/sites/default/files/Startup_Notification11April2018_0.pdf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7152" y="493329"/>
            <a:ext cx="77572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MINISTRY OF COMMERCE AND INDUSTRY (Department of Industrial Policy and Promotion) NOTIFICATION New Delhi, the 11th April, 2018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153" y="-7239"/>
            <a:ext cx="890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Garamond" panose="02020404030301010803" pitchFamily="18" charset="0"/>
              </a:rPr>
              <a:t>Cont</a:t>
            </a:r>
            <a:r>
              <a:rPr lang="en-US" sz="1600" dirty="0" smtClean="0">
                <a:latin typeface="Garamond" panose="02020404030301010803" pitchFamily="18" charset="0"/>
              </a:rPr>
              <a:t>…</a:t>
            </a:r>
            <a:endParaRPr lang="en-US" sz="1600" dirty="0">
              <a:latin typeface="Garamond" panose="020204040303010108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648866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klgupta.in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09235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8393</TotalTime>
  <Words>1036</Words>
  <Application>Microsoft Office PowerPoint</Application>
  <PresentationFormat>On-screen Show (4:3)</PresentationFormat>
  <Paragraphs>277</Paragraphs>
  <Slides>37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I617</dc:creator>
  <cp:lastModifiedBy>Kalpesh</cp:lastModifiedBy>
  <cp:revision>960</cp:revision>
  <dcterms:created xsi:type="dcterms:W3CDTF">2006-08-16T00:00:00Z</dcterms:created>
  <dcterms:modified xsi:type="dcterms:W3CDTF">2021-04-24T05:22:08Z</dcterms:modified>
</cp:coreProperties>
</file>